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9" r:id="rId16"/>
    <p:sldId id="281" r:id="rId17"/>
    <p:sldId id="313" r:id="rId18"/>
    <p:sldId id="314" r:id="rId19"/>
    <p:sldId id="315" r:id="rId20"/>
    <p:sldId id="271" r:id="rId21"/>
    <p:sldId id="288" r:id="rId22"/>
    <p:sldId id="289" r:id="rId23"/>
    <p:sldId id="293" r:id="rId24"/>
    <p:sldId id="294" r:id="rId25"/>
    <p:sldId id="287" r:id="rId26"/>
    <p:sldId id="308" r:id="rId27"/>
    <p:sldId id="309" r:id="rId28"/>
    <p:sldId id="310" r:id="rId29"/>
    <p:sldId id="311" r:id="rId30"/>
    <p:sldId id="312" r:id="rId31"/>
    <p:sldId id="303" r:id="rId32"/>
    <p:sldId id="306" r:id="rId33"/>
    <p:sldId id="304" r:id="rId34"/>
    <p:sldId id="305" r:id="rId35"/>
    <p:sldId id="280" r:id="rId36"/>
    <p:sldId id="307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276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938" autoAdjust="0"/>
    <p:restoredTop sz="79041" autoAdjust="0"/>
  </p:normalViewPr>
  <p:slideViewPr>
    <p:cSldViewPr>
      <p:cViewPr varScale="1">
        <p:scale>
          <a:sx n="22" d="100"/>
          <a:sy n="22" d="100"/>
        </p:scale>
        <p:origin x="-27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B6987-BEA6-49A0-A22E-E4BD9CF13F74}" type="datetimeFigureOut">
              <a:rPr lang="de-CH" smtClean="0"/>
              <a:t>27.10.2014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F5F6-5B89-4592-9151-47FD8291A5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0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Qualifikationsverfahren</a:t>
            </a:r>
            <a:r>
              <a:rPr lang="de-CH" baseline="0" dirty="0" smtClean="0"/>
              <a:t> in Allgemeinbildung = 1/3</a:t>
            </a:r>
            <a:br>
              <a:rPr lang="de-CH" baseline="0" dirty="0" smtClean="0"/>
            </a:br>
            <a:r>
              <a:rPr lang="de-CH" baseline="0" dirty="0" smtClean="0"/>
              <a:t>Vertiefungsarbeit (VA) = 1/3</a:t>
            </a:r>
            <a:br>
              <a:rPr lang="de-CH" baseline="0" dirty="0" smtClean="0"/>
            </a:br>
            <a:r>
              <a:rPr lang="de-CH" baseline="0" dirty="0" smtClean="0"/>
              <a:t>Schnitt aller Noten Abu-Noten = 1/3</a:t>
            </a:r>
          </a:p>
          <a:p>
            <a:r>
              <a:rPr lang="de-CH" baseline="0" dirty="0" smtClean="0"/>
              <a:t>= Abschlussnote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90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64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Genau</a:t>
            </a:r>
            <a:r>
              <a:rPr lang="de-CH" baseline="0" dirty="0" smtClean="0"/>
              <a:t> nebst dem kommt noch der Umgang mit Herausforderungen im betrieblichen Umfeld hinzu und Verantwortung im Projekt übernehmen. 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smtClean="0"/>
              <a:t>Und </a:t>
            </a:r>
            <a:r>
              <a:rPr lang="de-CH" baseline="0" dirty="0" smtClean="0"/>
              <a:t>ich erlaube mir zu sagen, dass wir mit dem heutigen Resultat vom Projekt dass dies beweisen konnten.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Als </a:t>
            </a:r>
            <a:r>
              <a:rPr lang="de-CH" baseline="0" dirty="0" smtClean="0"/>
              <a:t>letzter Punkt möchte ich das Arbeitsjournal </a:t>
            </a:r>
            <a:r>
              <a:rPr lang="de-CH" baseline="0" dirty="0" smtClean="0"/>
              <a:t>erwähnen.</a:t>
            </a:r>
          </a:p>
          <a:p>
            <a:endParaRPr lang="de-CH" baseline="0" dirty="0" smtClean="0"/>
          </a:p>
          <a:p>
            <a:r>
              <a:rPr lang="de-CH" baseline="0" smtClean="0"/>
              <a:t>Während </a:t>
            </a:r>
            <a:r>
              <a:rPr lang="de-CH" baseline="0" dirty="0" smtClean="0"/>
              <a:t>unseren Einsätzen schrieben wir wöchentlich eine Zusammenfassung, über was wir gelernt haben in der aktuellen Woche</a:t>
            </a:r>
            <a:r>
              <a:rPr lang="de-CH" baseline="0" smtClean="0"/>
              <a:t>. </a:t>
            </a:r>
            <a:endParaRPr lang="de-CH" baseline="0" smtClean="0"/>
          </a:p>
          <a:p>
            <a:endParaRPr lang="de-CH" baseline="0" dirty="0" smtClean="0"/>
          </a:p>
          <a:p>
            <a:r>
              <a:rPr lang="de-CH" baseline="0" dirty="0" smtClean="0"/>
              <a:t>Für </a:t>
            </a:r>
            <a:r>
              <a:rPr lang="de-CH" baseline="0" dirty="0" smtClean="0"/>
              <a:t>spätere Aufträge konnten wir dann die Tipps und Tricks aus diesem Arbeitsjournal wieder aufrufen.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970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512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Daily Meeting(Beginn des Tages/Ende des Tages)</a:t>
            </a:r>
          </a:p>
          <a:p>
            <a:r>
              <a:rPr lang="de-CH" dirty="0" smtClean="0"/>
              <a:t>(Projektleiter </a:t>
            </a:r>
            <a:r>
              <a:rPr lang="de-CH" dirty="0" err="1" smtClean="0"/>
              <a:t>ToDo</a:t>
            </a:r>
            <a:r>
              <a:rPr lang="de-CH" dirty="0" smtClean="0"/>
              <a:t> Liste)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2 Teams (PL1/Java)=&gt;Jedem Services</a:t>
            </a:r>
            <a:r>
              <a:rPr lang="de-CH" baseline="0" dirty="0" smtClean="0"/>
              <a:t> zugeteilt</a:t>
            </a:r>
            <a:endParaRPr lang="de-CH" dirty="0" smtClean="0"/>
          </a:p>
          <a:p>
            <a:r>
              <a:rPr lang="de-CH" dirty="0" err="1" smtClean="0"/>
              <a:t>Sharedfolder</a:t>
            </a:r>
            <a:r>
              <a:rPr lang="de-CH" dirty="0" smtClean="0"/>
              <a:t>(ASEM)</a:t>
            </a:r>
          </a:p>
          <a:p>
            <a:r>
              <a:rPr lang="de-CH" dirty="0" err="1" smtClean="0"/>
              <a:t>soapUI</a:t>
            </a:r>
            <a:r>
              <a:rPr lang="de-CH" baseline="0" dirty="0" smtClean="0"/>
              <a:t> zum testen</a:t>
            </a:r>
            <a:endParaRPr lang="de-CH" dirty="0" smtClean="0"/>
          </a:p>
          <a:p>
            <a:r>
              <a:rPr lang="de-CH" dirty="0" smtClean="0"/>
              <a:t>SVN(</a:t>
            </a:r>
            <a:r>
              <a:rPr lang="de-CH" dirty="0" err="1" smtClean="0"/>
              <a:t>Versionierungstool</a:t>
            </a:r>
            <a:r>
              <a:rPr lang="de-CH" dirty="0" smtClean="0"/>
              <a:t>) angewendet</a:t>
            </a:r>
          </a:p>
          <a:p>
            <a:r>
              <a:rPr lang="de-CH" dirty="0" smtClean="0"/>
              <a:t>Design(</a:t>
            </a:r>
            <a:r>
              <a:rPr lang="de-CH" dirty="0" err="1" smtClean="0"/>
              <a:t>Use</a:t>
            </a:r>
            <a:r>
              <a:rPr lang="de-CH" dirty="0" smtClean="0"/>
              <a:t> Case, ERD usw.)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322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562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5F5F6-5B89-4592-9151-47FD8291A556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51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27.10.2014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CSIL11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050" name="Picture 2" descr="\\chca6022.eur.beluni.net\a524438$\Desktop\pic_logo_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65" y="304800"/>
            <a:ext cx="2000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Abschlusspräsentation </a:t>
            </a:r>
            <a:br>
              <a:rPr lang="de-CH" dirty="0">
                <a:latin typeface="Credit Suisse Type Light" panose="020B0303040503020204" pitchFamily="34" charset="0"/>
              </a:rPr>
            </a:br>
            <a:r>
              <a:rPr lang="de-CH" dirty="0">
                <a:latin typeface="Credit Suisse Type Light" panose="020B0303040503020204" pitchFamily="34" charset="0"/>
              </a:rPr>
              <a:t>Lehre </a:t>
            </a:r>
            <a:r>
              <a:rPr lang="de-CH" dirty="0" smtClean="0">
                <a:latin typeface="Credit Suisse Type Light" panose="020B0303040503020204" pitchFamily="34" charset="0"/>
              </a:rPr>
              <a:t>und </a:t>
            </a:r>
            <a:r>
              <a:rPr lang="de-CH" dirty="0">
                <a:latin typeface="Credit Suisse Type Light" panose="020B0303040503020204" pitchFamily="34" charset="0"/>
              </a:rPr>
              <a:t>Projekt «</a:t>
            </a:r>
            <a:r>
              <a:rPr lang="de-CH" dirty="0" err="1">
                <a:latin typeface="Credit Suisse Type Light" panose="020B0303040503020204" pitchFamily="34" charset="0"/>
              </a:rPr>
              <a:t>Absenzerfassung</a:t>
            </a:r>
            <a:r>
              <a:rPr lang="de-CH" dirty="0">
                <a:latin typeface="Credit Suisse Type Light" panose="020B0303040503020204" pitchFamily="34" charset="0"/>
              </a:rPr>
              <a:t>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CSIL11</a:t>
            </a:r>
          </a:p>
          <a:p>
            <a:r>
              <a:rPr lang="de-CH" dirty="0">
                <a:latin typeface="Credit Suisse Type Light" panose="020B0303040503020204" pitchFamily="34" charset="0"/>
              </a:rPr>
              <a:t>27.10.2014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94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Credit Suisse Type Light" panose="020B0303040503020204" pitchFamily="34" charset="0"/>
              </a:rPr>
              <a:t>Fächer: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Deutsch</a:t>
            </a:r>
            <a:endParaRPr lang="de-CH" dirty="0">
              <a:latin typeface="Credit Suisse Type Light" panose="020B0303040503020204" pitchFamily="34" charset="0"/>
            </a:endParaRP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Französisch</a:t>
            </a:r>
            <a:endParaRPr lang="de-CH" dirty="0">
              <a:latin typeface="Credit Suisse Type Light" panose="020B0303040503020204" pitchFamily="34" charset="0"/>
            </a:endParaRP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Englisch</a:t>
            </a:r>
            <a:endParaRPr lang="de-CH" dirty="0">
              <a:latin typeface="Credit Suisse Type Light" panose="020B0303040503020204" pitchFamily="34" charset="0"/>
            </a:endParaRP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Mathematik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Geschichte</a:t>
            </a:r>
            <a:endParaRPr lang="de-CH" dirty="0">
              <a:latin typeface="Credit Suisse Type Light" panose="020B0303040503020204" pitchFamily="34" charset="0"/>
            </a:endParaRP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Finanz- und Rechnungswesen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Volkswirtschaft, Betriebswirtschaft, Recht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Ergänzungsfach (Biologie und Gesellschaft &amp; Kultur)</a:t>
            </a:r>
            <a:endParaRPr lang="de-CH" dirty="0">
              <a:latin typeface="Credit Suisse Type Light" panose="020B0303040503020204" pitchFamily="34" charset="0"/>
            </a:endParaRPr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676400" cy="9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Praxiseinsätze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Arbeit in der </a:t>
            </a:r>
            <a:r>
              <a:rPr lang="de-CH" dirty="0" err="1">
                <a:latin typeface="Credit Suisse Type Light" panose="020B0303040503020204" pitchFamily="34" charset="0"/>
              </a:rPr>
              <a:t>C</a:t>
            </a:r>
            <a:r>
              <a:rPr lang="de-CH" dirty="0" err="1" smtClean="0">
                <a:latin typeface="Credit Suisse Type Light" panose="020B0303040503020204" pitchFamily="34" charset="0"/>
              </a:rPr>
              <a:t>redit</a:t>
            </a:r>
            <a:r>
              <a:rPr lang="de-CH" dirty="0" smtClean="0">
                <a:latin typeface="Credit Suisse Type Light" panose="020B0303040503020204" pitchFamily="34" charset="0"/>
              </a:rPr>
              <a:t> Suisse oder </a:t>
            </a:r>
            <a:r>
              <a:rPr lang="de-CH" dirty="0" err="1" smtClean="0">
                <a:latin typeface="Credit Suisse Type Light" panose="020B0303040503020204" pitchFamily="34" charset="0"/>
              </a:rPr>
              <a:t>Swisscard</a:t>
            </a:r>
            <a:endParaRPr lang="de-CH" dirty="0" smtClean="0">
              <a:latin typeface="Credit Suisse Type Light" panose="020B0303040503020204" pitchFamily="34" charset="0"/>
            </a:endParaRPr>
          </a:p>
          <a:p>
            <a:r>
              <a:rPr lang="de-CH" dirty="0" smtClean="0">
                <a:latin typeface="Credit Suisse Type Light" panose="020B0303040503020204" pitchFamily="34" charset="0"/>
              </a:rPr>
              <a:t>3 unterschiedliche Abteilungen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Praktische Anwendung der Programmierkenntnisse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Umgang mit </a:t>
            </a:r>
            <a:r>
              <a:rPr lang="de-CH" dirty="0">
                <a:latin typeface="Credit Suisse Type Light" panose="020B0303040503020204" pitchFamily="34" charset="0"/>
              </a:rPr>
              <a:t>H</a:t>
            </a:r>
            <a:r>
              <a:rPr lang="de-CH" dirty="0" smtClean="0">
                <a:latin typeface="Credit Suisse Type Light" panose="020B0303040503020204" pitchFamily="34" charset="0"/>
              </a:rPr>
              <a:t>erausforderungen im betrieblichen Umfeld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Verantwortung im Projekt übernehmen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Arbeitsjournal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Projektwoche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1. Erfahrung mit grossem </a:t>
            </a:r>
            <a:r>
              <a:rPr lang="de-CH" dirty="0" smtClean="0">
                <a:latin typeface="Credit Suisse Type Light" panose="020B0303040503020204" pitchFamily="34" charset="0"/>
              </a:rPr>
              <a:t>Projekt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Anwendung von Arbeits- und </a:t>
            </a:r>
            <a:r>
              <a:rPr lang="de-CH" dirty="0">
                <a:latin typeface="Credit Suisse Type Light" panose="020B0303040503020204" pitchFamily="34" charset="0"/>
              </a:rPr>
              <a:t>P</a:t>
            </a:r>
            <a:r>
              <a:rPr lang="de-CH" dirty="0" smtClean="0">
                <a:latin typeface="Credit Suisse Type Light" panose="020B0303040503020204" pitchFamily="34" charset="0"/>
              </a:rPr>
              <a:t>räsentationstechniken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Test der Sozialkompetenzen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5791200" cy="24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Projekt «</a:t>
            </a:r>
            <a:r>
              <a:rPr lang="de-CH" dirty="0" err="1">
                <a:latin typeface="Credit Suisse Type Light" panose="020B0303040503020204" pitchFamily="34" charset="0"/>
              </a:rPr>
              <a:t>Absenzerfassung</a:t>
            </a:r>
            <a:r>
              <a:rPr lang="de-CH" dirty="0">
                <a:latin typeface="Credit Suisse Type Light" panose="020B0303040503020204" pitchFamily="34" charset="0"/>
              </a:rPr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Modulinformationen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Credit Suisse Type Light" panose="020B0303040503020204" pitchFamily="34" charset="0"/>
              </a:rPr>
              <a:t>Name:	Modul 924, Fallstudie </a:t>
            </a:r>
            <a:r>
              <a:rPr lang="de-CH" dirty="0" smtClean="0">
                <a:latin typeface="Credit Suisse Type Light" panose="020B0303040503020204" pitchFamily="34" charset="0"/>
              </a:rPr>
              <a:t>3 </a:t>
            </a:r>
          </a:p>
          <a:p>
            <a:pPr marL="0" indent="0">
              <a:buNone/>
            </a:pPr>
            <a:r>
              <a:rPr lang="de-CH" dirty="0" smtClean="0">
                <a:latin typeface="Credit Suisse Type Light" panose="020B0303040503020204" pitchFamily="34" charset="0"/>
              </a:rPr>
              <a:t>Umfeld:	1:1 CS Umfeld(Mainframe, JAP etc.)</a:t>
            </a:r>
          </a:p>
          <a:p>
            <a:pPr marL="0" indent="0">
              <a:buNone/>
            </a:pPr>
            <a:r>
              <a:rPr lang="de-CH" dirty="0" smtClean="0">
                <a:latin typeface="Credit Suisse Type Light" panose="020B0303040503020204" pitchFamily="34" charset="0"/>
              </a:rPr>
              <a:t>Ziele</a:t>
            </a:r>
            <a:r>
              <a:rPr lang="de-CH" dirty="0">
                <a:latin typeface="Credit Suisse Type Light" panose="020B0303040503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de-CH" dirty="0" err="1">
                <a:latin typeface="Credit Suisse Type Light" panose="020B0303040503020204" pitchFamily="34" charset="0"/>
              </a:rPr>
              <a:t>Absenzenheft</a:t>
            </a:r>
            <a:r>
              <a:rPr lang="de-CH" dirty="0">
                <a:latin typeface="Credit Suisse Type Light" panose="020B0303040503020204" pitchFamily="34" charset="0"/>
              </a:rPr>
              <a:t> ersetzen</a:t>
            </a:r>
          </a:p>
          <a:p>
            <a:pPr marL="457200" lvl="1" indent="0">
              <a:buNone/>
            </a:pPr>
            <a:r>
              <a:rPr lang="de-CH" dirty="0">
                <a:latin typeface="Credit Suisse Type Light" panose="020B0303040503020204" pitchFamily="34" charset="0"/>
              </a:rPr>
              <a:t>Eigene Dokumente wieder lesen können</a:t>
            </a:r>
          </a:p>
          <a:p>
            <a:pPr marL="0" indent="0">
              <a:buNone/>
            </a:pPr>
            <a:r>
              <a:rPr lang="de-CH" dirty="0">
                <a:latin typeface="Credit Suisse Type Light" panose="020B0303040503020204" pitchFamily="34" charset="0"/>
              </a:rPr>
              <a:t>Start:		16.09.2014</a:t>
            </a:r>
          </a:p>
          <a:p>
            <a:pPr marL="0" indent="0">
              <a:buNone/>
            </a:pPr>
            <a:r>
              <a:rPr lang="de-CH" dirty="0">
                <a:latin typeface="Credit Suisse Type Light" panose="020B0303040503020204" pitchFamily="34" charset="0"/>
              </a:rPr>
              <a:t>Ende:	</a:t>
            </a:r>
            <a:r>
              <a:rPr lang="de-CH" dirty="0" smtClean="0">
                <a:latin typeface="Credit Suisse Type Light" panose="020B0303040503020204" pitchFamily="34" charset="0"/>
              </a:rPr>
              <a:t>27.10.2014</a:t>
            </a:r>
          </a:p>
          <a:p>
            <a:pPr marL="0" indent="0">
              <a:buNone/>
            </a:pPr>
            <a:r>
              <a:rPr lang="de-CH" dirty="0" smtClean="0">
                <a:latin typeface="Credit Suisse Type Light" panose="020B0303040503020204" pitchFamily="34" charset="0"/>
              </a:rPr>
              <a:t>Dauer:      11 Tage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Projektvorgehen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 err="1">
                <a:latin typeface="Credit Suisse Type Light" panose="020B0303040503020204" pitchFamily="34" charset="0"/>
              </a:rPr>
              <a:t>Use</a:t>
            </a:r>
            <a:r>
              <a:rPr lang="de-CH" dirty="0">
                <a:latin typeface="Credit Suisse Type Light" panose="020B0303040503020204" pitchFamily="34" charset="0"/>
              </a:rPr>
              <a:t> Case =&gt; ERD =&gt; Schnittstellen =&gt; </a:t>
            </a:r>
            <a:r>
              <a:rPr lang="de-CH" dirty="0" smtClean="0">
                <a:latin typeface="Credit Suisse Type Light" panose="020B0303040503020204" pitchFamily="34" charset="0"/>
              </a:rPr>
              <a:t>Services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>
                <a:latin typeface="Credit Suisse Type Light" panose="020B0303040503020204" pitchFamily="34" charset="0"/>
              </a:rPr>
              <a:t>2 </a:t>
            </a:r>
            <a:r>
              <a:rPr lang="de-CH" dirty="0">
                <a:latin typeface="Credit Suisse Type Light" panose="020B0303040503020204" pitchFamily="34" charset="0"/>
              </a:rPr>
              <a:t>Teams (PL1/Java)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>
                <a:latin typeface="Credit Suisse Type Light" panose="020B0303040503020204" pitchFamily="34" charset="0"/>
              </a:rPr>
              <a:t>Daily Team Meeting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>
                <a:latin typeface="Credit Suisse Type Light" panose="020B0303040503020204" pitchFamily="34" charset="0"/>
              </a:rPr>
              <a:t>Sharedfolder</a:t>
            </a:r>
            <a:r>
              <a:rPr lang="de-CH" dirty="0">
                <a:latin typeface="Credit Suisse Type Light" panose="020B0303040503020204" pitchFamily="34" charset="0"/>
              </a:rPr>
              <a:t>(ASEM)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>
                <a:latin typeface="Credit Suisse Type Light" panose="020B0303040503020204" pitchFamily="34" charset="0"/>
              </a:rPr>
              <a:t>soapUI</a:t>
            </a:r>
            <a:endParaRPr lang="de-CH" dirty="0">
              <a:latin typeface="Credit Suisse Type Light" panose="020B0303040503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dirty="0">
                <a:latin typeface="Credit Suisse Type Light" panose="020B0303040503020204" pitchFamily="34" charset="0"/>
              </a:rPr>
              <a:t>SVN</a:t>
            </a:r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</a:t>
            </a:r>
            <a:r>
              <a:rPr lang="de-CH" dirty="0" smtClean="0">
                <a:latin typeface="Credit Suisse Type Light" panose="020B0303040503020204" pitchFamily="34" charset="0"/>
              </a:rPr>
              <a:t>(</a:t>
            </a:r>
            <a:r>
              <a:rPr lang="de-CH" dirty="0" err="1">
                <a:latin typeface="Credit Suisse Type Light" panose="020B0303040503020204" pitchFamily="34" charset="0"/>
              </a:rPr>
              <a:t>U</a:t>
            </a:r>
            <a:r>
              <a:rPr lang="de-CH" dirty="0" err="1" smtClean="0">
                <a:latin typeface="Credit Suisse Type Light" panose="020B0303040503020204" pitchFamily="34" charset="0"/>
              </a:rPr>
              <a:t>se</a:t>
            </a:r>
            <a:r>
              <a:rPr lang="de-CH" dirty="0" smtClean="0">
                <a:latin typeface="Credit Suisse Type Light" panose="020B0303040503020204" pitchFamily="34" charset="0"/>
              </a:rPr>
              <a:t> Cases)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\\chca6022.eur.beluni.net\a524438$\Desktop\UseCaseDiagra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198"/>
            <a:ext cx="6934200" cy="52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Design (GUI)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Webinterface von Fallstudie 2 übernommen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Aufbau mit HTML, CSS und JavaScript 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Datenauslesung mit JSP 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Bootstrap Framework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Semi-</a:t>
            </a:r>
            <a:r>
              <a:rPr lang="de-CH" dirty="0" err="1" smtClean="0">
                <a:latin typeface="Credit Suisse Type Light" panose="020B0303040503020204" pitchFamily="34" charset="0"/>
              </a:rPr>
              <a:t>Responsive</a:t>
            </a:r>
            <a:endParaRPr lang="de-CH" dirty="0" smtClean="0">
              <a:latin typeface="Credit Suisse Type Light" panose="020B0303040503020204" pitchFamily="34" charset="0"/>
            </a:endParaRPr>
          </a:p>
          <a:p>
            <a:r>
              <a:rPr lang="de-CH" dirty="0" smtClean="0">
                <a:latin typeface="Credit Suisse Type Light" panose="020B0303040503020204" pitchFamily="34" charset="0"/>
              </a:rPr>
              <a:t>Benutzerfreundlich </a:t>
            </a:r>
          </a:p>
          <a:p>
            <a:endParaRPr lang="de-CH" dirty="0" smtClean="0">
              <a:latin typeface="Credit Suisse Type Light" panose="020B0303040503020204" pitchFamily="34" charset="0"/>
            </a:endParaRPr>
          </a:p>
          <a:p>
            <a:endParaRPr lang="de-CH" dirty="0" smtClean="0">
              <a:latin typeface="Credit Suisse Type Light" panose="020B03030405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CSIL11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12222" r="68092" b="59538"/>
          <a:stretch/>
        </p:blipFill>
        <p:spPr bwMode="auto">
          <a:xfrm>
            <a:off x="5522962" y="3048000"/>
            <a:ext cx="32305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Design (GUI) – Bootstrap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Kostenloses Framework von </a:t>
            </a:r>
            <a:r>
              <a:rPr lang="de-CH" dirty="0" err="1" smtClean="0">
                <a:latin typeface="Credit Suisse Type Light" panose="020B0303040503020204" pitchFamily="34" charset="0"/>
              </a:rPr>
              <a:t>Twitter</a:t>
            </a:r>
            <a:endParaRPr lang="de-CH" dirty="0" smtClean="0">
              <a:latin typeface="Credit Suisse Type Light" panose="020B0303040503020204" pitchFamily="34" charset="0"/>
            </a:endParaRPr>
          </a:p>
          <a:p>
            <a:r>
              <a:rPr lang="de-CH" dirty="0" smtClean="0">
                <a:latin typeface="Credit Suisse Type Light" panose="020B0303040503020204" pitchFamily="34" charset="0"/>
              </a:rPr>
              <a:t>Erleichtert den Aufbau und das Design einer Webseite.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Vordefinierte HTML, CSS und </a:t>
            </a:r>
            <a:r>
              <a:rPr lang="de-CH" dirty="0" err="1" smtClean="0">
                <a:latin typeface="Credit Suisse Type Light" panose="020B0303040503020204" pitchFamily="34" charset="0"/>
              </a:rPr>
              <a:t>Javascript</a:t>
            </a:r>
            <a:r>
              <a:rPr lang="de-CH" dirty="0" smtClean="0">
                <a:latin typeface="Credit Suisse Type Light" panose="020B0303040503020204" pitchFamily="34" charset="0"/>
              </a:rPr>
              <a:t> Elemente, welche einfach eingebunden werden können.</a:t>
            </a:r>
          </a:p>
          <a:p>
            <a:r>
              <a:rPr lang="de-CH" dirty="0" err="1" smtClean="0">
                <a:latin typeface="Credit Suisse Type Light" panose="020B0303040503020204" pitchFamily="34" charset="0"/>
              </a:rPr>
              <a:t>JQuery</a:t>
            </a:r>
            <a:endParaRPr lang="de-CH" dirty="0" smtClean="0">
              <a:latin typeface="Credit Suisse Type Light" panose="020B0303040503020204" pitchFamily="34" charset="0"/>
            </a:endParaRPr>
          </a:p>
          <a:p>
            <a:r>
              <a:rPr lang="de-CH" dirty="0" err="1" smtClean="0">
                <a:latin typeface="Credit Suisse Type Light" panose="020B0303040503020204" pitchFamily="34" charset="0"/>
              </a:rPr>
              <a:t>Responsive</a:t>
            </a:r>
            <a:endParaRPr lang="de-CH" dirty="0" smtClean="0">
              <a:latin typeface="Credit Suisse Type Light" panose="020B03030405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CSIL11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Design (GUI) – Seiten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Jede Rolle hat eine eigene Übersicht bzw. Startseite nach dem Login.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Listenelemente werden mit JSP geladen und mit dem &lt;</a:t>
            </a:r>
            <a:r>
              <a:rPr lang="de-CH" dirty="0" err="1" smtClean="0">
                <a:latin typeface="Credit Suisse Type Light" panose="020B0303040503020204" pitchFamily="34" charset="0"/>
              </a:rPr>
              <a:t>table</a:t>
            </a:r>
            <a:r>
              <a:rPr lang="de-CH" dirty="0" smtClean="0">
                <a:latin typeface="Credit Suisse Type Light" panose="020B0303040503020204" pitchFamily="34" charset="0"/>
              </a:rPr>
              <a:t>&gt; Tag im Webinterface eingebunden. Die korrekte Darstellung übernimmt Bootstrap.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Insgesamt 9 JSP Seiten </a:t>
            </a:r>
          </a:p>
          <a:p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CSIL11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Präsentationsziele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Sie kennen…</a:t>
            </a:r>
          </a:p>
          <a:p>
            <a:endParaRPr lang="de-CH" dirty="0">
              <a:latin typeface="Credit Suisse Type Light" panose="020B0303040503020204" pitchFamily="34" charset="0"/>
            </a:endParaRPr>
          </a:p>
          <a:p>
            <a:pPr marL="457200" lvl="1" indent="0">
              <a:buNone/>
            </a:pPr>
            <a:r>
              <a:rPr lang="de-CH" dirty="0">
                <a:latin typeface="Credit Suisse Type Light" panose="020B0303040503020204" pitchFamily="34" charset="0"/>
              </a:rPr>
              <a:t>…Ablauf und Inhalt unserer Lehre</a:t>
            </a:r>
          </a:p>
          <a:p>
            <a:pPr marL="457200" lvl="1" indent="0">
              <a:buNone/>
            </a:pPr>
            <a:endParaRPr lang="de-CH" dirty="0">
              <a:latin typeface="Credit Suisse Type Light" panose="020B0303040503020204" pitchFamily="34" charset="0"/>
            </a:endParaRPr>
          </a:p>
          <a:p>
            <a:pPr marL="457200" lvl="1" indent="0">
              <a:buNone/>
            </a:pPr>
            <a:r>
              <a:rPr lang="de-CH" dirty="0" smtClean="0">
                <a:latin typeface="Credit Suisse Type Light" panose="020B0303040503020204" pitchFamily="34" charset="0"/>
              </a:rPr>
              <a:t>…unser Abschlussprojekt</a:t>
            </a:r>
            <a:endParaRPr lang="de-CH" dirty="0">
              <a:latin typeface="Credit Suisse Type Light" panose="020B0303040503020204" pitchFamily="34" charset="0"/>
            </a:endParaRPr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</a:t>
            </a:r>
            <a:r>
              <a:rPr lang="de-CH" dirty="0" smtClean="0">
                <a:latin typeface="Credit Suisse Type Light" panose="020B0303040503020204" pitchFamily="34" charset="0"/>
              </a:rPr>
              <a:t>(IFMS)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0824" y="1412875"/>
            <a:ext cx="8640000" cy="4895850"/>
          </a:xfrm>
        </p:spPr>
        <p:txBody>
          <a:bodyPr/>
          <a:lstStyle/>
          <a:p>
            <a:r>
              <a:rPr lang="de-CH" sz="2400" dirty="0">
                <a:latin typeface="Credit Suisse Type Light" panose="020B0303040503020204" pitchFamily="34" charset="0"/>
              </a:rPr>
              <a:t>Interface Management System</a:t>
            </a:r>
          </a:p>
          <a:p>
            <a:r>
              <a:rPr lang="de-CH" sz="2400" dirty="0">
                <a:latin typeface="Credit Suisse Type Light" panose="020B0303040503020204" pitchFamily="34" charset="0"/>
              </a:rPr>
              <a:t>Tool um Schnittstellen/Interfaces zu </a:t>
            </a:r>
            <a:r>
              <a:rPr lang="de-CH" sz="2400" dirty="0" smtClean="0">
                <a:latin typeface="Credit Suisse Type Light" panose="020B0303040503020204" pitchFamily="34" charset="0"/>
              </a:rPr>
              <a:t>verwalten/generieren</a:t>
            </a:r>
          </a:p>
          <a:p>
            <a:r>
              <a:rPr lang="de-CH" sz="2400" dirty="0" smtClean="0">
                <a:latin typeface="Credit Suisse Type Light" panose="020B0303040503020204" pitchFamily="34" charset="0"/>
              </a:rPr>
              <a:t>Unsere Services: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71800"/>
            <a:ext cx="82391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0824" y="404813"/>
            <a:ext cx="2873376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b="1" dirty="0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IFMS</a:t>
            </a:r>
            <a:endParaRPr lang="de-CH" sz="2600" b="1" dirty="0">
              <a:solidFill>
                <a:schemeClr val="tx2"/>
              </a:solidFill>
              <a:latin typeface="Credit Suisse Type Light" panose="020B030304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</a:t>
            </a:r>
            <a:r>
              <a:rPr lang="de-CH" dirty="0" smtClean="0">
                <a:latin typeface="Credit Suisse Type Light" panose="020B0303040503020204" pitchFamily="34" charset="0"/>
              </a:rPr>
              <a:t>(IFMS)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0824" y="404813"/>
            <a:ext cx="2873376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b="1" dirty="0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Workflow</a:t>
            </a:r>
            <a:endParaRPr lang="de-CH" sz="2600" b="1" dirty="0">
              <a:solidFill>
                <a:schemeClr val="tx2"/>
              </a:solidFill>
              <a:latin typeface="Credit Suisse Type Light" panose="020B0303040503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07904" y="1760797"/>
            <a:ext cx="18002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IFMS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07904" y="3092945"/>
            <a:ext cx="18002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Interface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cxnSp>
        <p:nvCxnSpPr>
          <p:cNvPr id="39" name="Straight Connector 38"/>
          <p:cNvCxnSpPr>
            <a:stCxn id="36" idx="2"/>
            <a:endCxn id="38" idx="0"/>
          </p:cNvCxnSpPr>
          <p:nvPr/>
        </p:nvCxnSpPr>
        <p:spPr>
          <a:xfrm>
            <a:off x="4608004" y="2408869"/>
            <a:ext cx="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871700" y="4652003"/>
            <a:ext cx="18002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JAP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08104" y="4641117"/>
            <a:ext cx="18002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Mainframe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cxnSp>
        <p:nvCxnSpPr>
          <p:cNvPr id="42" name="Straight Arrow Connector 41"/>
          <p:cNvCxnSpPr>
            <a:stCxn id="38" idx="2"/>
          </p:cNvCxnSpPr>
          <p:nvPr/>
        </p:nvCxnSpPr>
        <p:spPr>
          <a:xfrm flipH="1">
            <a:off x="2807804" y="3741017"/>
            <a:ext cx="1800200" cy="830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</p:cNvCxnSpPr>
          <p:nvPr/>
        </p:nvCxnSpPr>
        <p:spPr>
          <a:xfrm>
            <a:off x="4608004" y="3741017"/>
            <a:ext cx="1716596" cy="830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07804" y="4083345"/>
            <a:ext cx="17281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1400" dirty="0" err="1" smtClean="0">
                <a:latin typeface="Credit Suisse Type Light" panose="020B0303040503020204" pitchFamily="34" charset="0"/>
              </a:rPr>
              <a:t>Generate</a:t>
            </a:r>
            <a:r>
              <a:rPr lang="de-CH" sz="1400" dirty="0" smtClean="0">
                <a:latin typeface="Credit Suisse Type Light" panose="020B0303040503020204" pitchFamily="34" charset="0"/>
              </a:rPr>
              <a:t> </a:t>
            </a:r>
            <a:r>
              <a:rPr lang="de-CH" sz="1400" dirty="0" err="1" smtClean="0">
                <a:latin typeface="Credit Suisse Type Light" panose="020B0303040503020204" pitchFamily="34" charset="0"/>
              </a:rPr>
              <a:t>and</a:t>
            </a:r>
            <a:r>
              <a:rPr lang="de-CH" sz="1400" dirty="0" smtClean="0">
                <a:latin typeface="Credit Suisse Type Light" panose="020B0303040503020204" pitchFamily="34" charset="0"/>
              </a:rPr>
              <a:t> </a:t>
            </a:r>
            <a:r>
              <a:rPr lang="de-CH" sz="1400" dirty="0" err="1" smtClean="0">
                <a:latin typeface="Credit Suisse Type Light" panose="020B0303040503020204" pitchFamily="34" charset="0"/>
              </a:rPr>
              <a:t>Deploy</a:t>
            </a:r>
            <a:endParaRPr lang="de-CH" sz="1400" dirty="0">
              <a:latin typeface="Credit Suisse Type Light" panose="020B03030405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8024" y="4096890"/>
            <a:ext cx="17281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de-CH" sz="1400" dirty="0" err="1" smtClean="0">
                <a:latin typeface="Credit Suisse Type Light" panose="020B0303040503020204" pitchFamily="34" charset="0"/>
              </a:rPr>
              <a:t>Generate</a:t>
            </a:r>
            <a:r>
              <a:rPr lang="de-CH" sz="1400" dirty="0" smtClean="0">
                <a:latin typeface="Credit Suisse Type Light" panose="020B0303040503020204" pitchFamily="34" charset="0"/>
              </a:rPr>
              <a:t> </a:t>
            </a:r>
            <a:r>
              <a:rPr lang="de-CH" sz="1400" dirty="0" err="1" smtClean="0">
                <a:latin typeface="Credit Suisse Type Light" panose="020B0303040503020204" pitchFamily="34" charset="0"/>
              </a:rPr>
              <a:t>and</a:t>
            </a:r>
            <a:r>
              <a:rPr lang="de-CH" sz="1400" dirty="0" smtClean="0">
                <a:latin typeface="Credit Suisse Type Light" panose="020B0303040503020204" pitchFamily="34" charset="0"/>
              </a:rPr>
              <a:t> </a:t>
            </a:r>
            <a:r>
              <a:rPr lang="de-CH" sz="1400" dirty="0" err="1" smtClean="0">
                <a:latin typeface="Credit Suisse Type Light" panose="020B0303040503020204" pitchFamily="34" charset="0"/>
              </a:rPr>
              <a:t>Deploy</a:t>
            </a:r>
            <a:endParaRPr lang="de-CH" sz="1400" dirty="0">
              <a:latin typeface="Credit Suisse Type Light" panose="020B030304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</a:t>
            </a:r>
            <a:r>
              <a:rPr lang="de-CH" dirty="0" smtClean="0">
                <a:latin typeface="Credit Suisse Type Light" panose="020B0303040503020204" pitchFamily="34" charset="0"/>
              </a:rPr>
              <a:t>(IFMS)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34653" cy="51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0824" y="404813"/>
            <a:ext cx="2873376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b="1" dirty="0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Interfaces</a:t>
            </a:r>
            <a:endParaRPr lang="de-CH" sz="2600" b="1" dirty="0">
              <a:solidFill>
                <a:schemeClr val="tx2"/>
              </a:solidFill>
              <a:latin typeface="Credit Suisse Type Light" panose="020B030304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</a:t>
            </a:r>
            <a:r>
              <a:rPr lang="de-CH" dirty="0" smtClean="0">
                <a:latin typeface="Credit Suisse Type Light" panose="020B0303040503020204" pitchFamily="34" charset="0"/>
              </a:rPr>
              <a:t>(IFMS)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824" y="404813"/>
            <a:ext cx="2873376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b="1" dirty="0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Data </a:t>
            </a:r>
            <a:r>
              <a:rPr lang="de-CH" sz="2600" b="1" dirty="0" err="1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Types</a:t>
            </a:r>
            <a:endParaRPr lang="de-CH" sz="2600" b="1" dirty="0">
              <a:solidFill>
                <a:schemeClr val="tx2"/>
              </a:solidFill>
              <a:latin typeface="Credit Suisse Type Light" panose="020B0303040503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1196752"/>
            <a:ext cx="9031493" cy="51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</a:t>
            </a:r>
            <a:r>
              <a:rPr lang="de-CH" dirty="0" smtClean="0">
                <a:latin typeface="Credit Suisse Type Light" panose="020B0303040503020204" pitchFamily="34" charset="0"/>
              </a:rPr>
              <a:t>(IFMS)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824" y="404813"/>
            <a:ext cx="2873376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b="1" dirty="0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Web Service </a:t>
            </a:r>
            <a:r>
              <a:rPr lang="de-CH" sz="2600" b="1" dirty="0" err="1" smtClean="0">
                <a:solidFill>
                  <a:schemeClr val="tx2"/>
                </a:solidFill>
                <a:latin typeface="Credit Suisse Type Light" panose="020B0303040503020204" pitchFamily="34" charset="0"/>
              </a:rPr>
              <a:t>Artifacts</a:t>
            </a:r>
            <a:endParaRPr lang="de-CH" sz="2600" b="1" dirty="0">
              <a:solidFill>
                <a:schemeClr val="tx2"/>
              </a:solidFill>
              <a:latin typeface="Credit Suisse Type Light" panose="020B0303040503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Design (DB)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2" y="1600200"/>
            <a:ext cx="6829435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672100" y="1060456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GUI (JSP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Credit Suisse Type Light" panose="020B0303040503020204" pitchFamily="34" charset="0"/>
              </a:rPr>
              <a:t>Java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1900" y="198888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Front Controller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71900" y="2996992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Actions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72100" y="4077112"/>
            <a:ext cx="180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Service Adapter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71900" y="5085224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Java Services</a:t>
            </a:r>
          </a:p>
        </p:txBody>
      </p:sp>
      <p:cxnSp>
        <p:nvCxnSpPr>
          <p:cNvPr id="33" name="Straight Arrow Connector 32"/>
          <p:cNvCxnSpPr>
            <a:endCxn id="29" idx="0"/>
          </p:cNvCxnSpPr>
          <p:nvPr/>
        </p:nvCxnSpPr>
        <p:spPr>
          <a:xfrm>
            <a:off x="4571900" y="1772776"/>
            <a:ext cx="0" cy="21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2"/>
            <a:endCxn id="30" idx="0"/>
          </p:cNvCxnSpPr>
          <p:nvPr/>
        </p:nvCxnSpPr>
        <p:spPr>
          <a:xfrm>
            <a:off x="4571900" y="2708880"/>
            <a:ext cx="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  <a:endCxn id="31" idx="0"/>
          </p:cNvCxnSpPr>
          <p:nvPr/>
        </p:nvCxnSpPr>
        <p:spPr>
          <a:xfrm>
            <a:off x="4571900" y="3716992"/>
            <a:ext cx="200" cy="3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0"/>
          </p:cNvCxnSpPr>
          <p:nvPr/>
        </p:nvCxnSpPr>
        <p:spPr>
          <a:xfrm flipH="1">
            <a:off x="4571900" y="4797112"/>
            <a:ext cx="20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Credit Suisse Type Light" panose="020B0303040503020204" pitchFamily="34" charset="0"/>
              </a:rPr>
              <a:t>Java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6111" y="1052776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GUI</a:t>
            </a:r>
            <a:r>
              <a:rPr lang="en-US" dirty="0" smtClean="0"/>
              <a:t> (JSP)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671900" y="198888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Wrapper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1900" y="2996992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2100" y="4077112"/>
            <a:ext cx="180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Service </a:t>
            </a:r>
            <a:r>
              <a:rPr lang="en-US" dirty="0" smtClean="0"/>
              <a:t>Adapter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71900" y="5085224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Java </a:t>
            </a:r>
            <a:r>
              <a:rPr lang="en-US" dirty="0" smtClean="0"/>
              <a:t>Services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>
          <a:xfrm flipH="1">
            <a:off x="4571900" y="1772776"/>
            <a:ext cx="4211" cy="21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6" idx="0"/>
          </p:cNvCxnSpPr>
          <p:nvPr/>
        </p:nvCxnSpPr>
        <p:spPr>
          <a:xfrm>
            <a:off x="4571900" y="2708880"/>
            <a:ext cx="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17" idx="0"/>
          </p:cNvCxnSpPr>
          <p:nvPr/>
        </p:nvCxnSpPr>
        <p:spPr>
          <a:xfrm>
            <a:off x="4571900" y="3716992"/>
            <a:ext cx="200" cy="3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flipH="1">
            <a:off x="4571900" y="4797112"/>
            <a:ext cx="20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72100" y="1999766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Front Controller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>
                <a:latin typeface="Credit Suisse Type Light" panose="020B0303040503020204" pitchFamily="34" charset="0"/>
              </a:rPr>
              <a:t>Java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71900" y="1052776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GUI (JSP)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1900" y="198888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Front Controller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71900" y="2996992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Service Functions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2100" y="4077112"/>
            <a:ext cx="180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Service </a:t>
            </a:r>
            <a:r>
              <a:rPr lang="en-US" dirty="0" smtClean="0"/>
              <a:t>Adapter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71900" y="5085224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Java </a:t>
            </a:r>
            <a:r>
              <a:rPr lang="en-US" dirty="0" smtClean="0"/>
              <a:t>Services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2"/>
            <a:endCxn id="14" idx="0"/>
          </p:cNvCxnSpPr>
          <p:nvPr/>
        </p:nvCxnSpPr>
        <p:spPr>
          <a:xfrm>
            <a:off x="4571900" y="1772776"/>
            <a:ext cx="0" cy="21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>
          <a:xfrm>
            <a:off x="4571900" y="2708880"/>
            <a:ext cx="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6" idx="0"/>
          </p:cNvCxnSpPr>
          <p:nvPr/>
        </p:nvCxnSpPr>
        <p:spPr>
          <a:xfrm>
            <a:off x="4571900" y="3716992"/>
            <a:ext cx="200" cy="3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17" idx="0"/>
          </p:cNvCxnSpPr>
          <p:nvPr/>
        </p:nvCxnSpPr>
        <p:spPr>
          <a:xfrm flipH="1">
            <a:off x="4571900" y="4797112"/>
            <a:ext cx="20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72100" y="2996992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Actions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>
                <a:latin typeface="Credit Suisse Type Light" panose="020B0303040503020204" pitchFamily="34" charset="0"/>
              </a:rPr>
              <a:t>Java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900" y="1052776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GUI (JSP)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1900" y="198888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Front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1900" y="2996992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100" y="4077112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Service </a:t>
            </a:r>
            <a:r>
              <a:rPr lang="en-US" dirty="0" smtClean="0"/>
              <a:t>Adapter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71900" y="5085224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Java </a:t>
            </a:r>
            <a:r>
              <a:rPr lang="en-US" dirty="0" smtClean="0"/>
              <a:t>Services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4571900" y="1772776"/>
            <a:ext cx="0" cy="21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4571900" y="2708880"/>
            <a:ext cx="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>
            <a:off x="4571900" y="3716992"/>
            <a:ext cx="200" cy="3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flipH="1">
            <a:off x="4571900" y="4797112"/>
            <a:ext cx="20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Inhalt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19600" cy="4525963"/>
          </a:xfrm>
        </p:spPr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Unsere Lehre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Lehrablauf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Modul-Plan</a:t>
            </a:r>
            <a:endParaRPr lang="de-CH" dirty="0">
              <a:latin typeface="Credit Suisse Type Light" panose="020B0303040503020204" pitchFamily="34" charset="0"/>
            </a:endParaRPr>
          </a:p>
          <a:p>
            <a:pPr lvl="1"/>
            <a:r>
              <a:rPr lang="de-CH" dirty="0">
                <a:latin typeface="Credit Suisse Type Light" panose="020B0303040503020204" pitchFamily="34" charset="0"/>
              </a:rPr>
              <a:t>Santis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Berufsschule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ABU und BMS</a:t>
            </a:r>
            <a:endParaRPr lang="de-CH" dirty="0">
              <a:latin typeface="Credit Suisse Type Light" panose="020B0303040503020204" pitchFamily="34" charset="0"/>
            </a:endParaRP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Praxiseinsätze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Projektwoche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CSIL11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0" y="1371600"/>
            <a:ext cx="510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latin typeface="Credit Suisse Type Light" panose="020B0303040503020204" pitchFamily="34" charset="0"/>
              </a:rPr>
              <a:t>Projekt «</a:t>
            </a:r>
            <a:r>
              <a:rPr lang="de-CH" dirty="0" err="1" smtClean="0">
                <a:latin typeface="Credit Suisse Type Light" panose="020B0303040503020204" pitchFamily="34" charset="0"/>
              </a:rPr>
              <a:t>Absenzerfassung</a:t>
            </a:r>
            <a:r>
              <a:rPr lang="de-CH" dirty="0" smtClean="0">
                <a:latin typeface="Credit Suisse Type Light" panose="020B0303040503020204" pitchFamily="34" charset="0"/>
              </a:rPr>
              <a:t>»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Modulinformationen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Projektvorgehen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Design (</a:t>
            </a:r>
            <a:r>
              <a:rPr lang="de-CH" dirty="0" err="1" smtClean="0">
                <a:latin typeface="Credit Suisse Type Light" panose="020B0303040503020204" pitchFamily="34" charset="0"/>
              </a:rPr>
              <a:t>Use</a:t>
            </a:r>
            <a:r>
              <a:rPr lang="de-CH" dirty="0">
                <a:latin typeface="Credit Suisse Type Light" panose="020B0303040503020204" pitchFamily="34" charset="0"/>
              </a:rPr>
              <a:t> </a:t>
            </a:r>
            <a:r>
              <a:rPr lang="de-CH" dirty="0" smtClean="0">
                <a:latin typeface="Credit Suisse Type Light" panose="020B0303040503020204" pitchFamily="34" charset="0"/>
              </a:rPr>
              <a:t>Cases / GUI / IFMS / DB)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Code (JAVA / PL1)</a:t>
            </a:r>
          </a:p>
          <a:p>
            <a:pPr lvl="1"/>
            <a:r>
              <a:rPr lang="de-CH" dirty="0">
                <a:latin typeface="Credit Suisse Type Light" panose="020B0303040503020204" pitchFamily="34" charset="0"/>
              </a:rPr>
              <a:t>Demo anhand </a:t>
            </a:r>
            <a:r>
              <a:rPr lang="de-CH" dirty="0" smtClean="0">
                <a:latin typeface="Credit Suisse Type Light" panose="020B0303040503020204" pitchFamily="34" charset="0"/>
              </a:rPr>
              <a:t>Szenario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Abschluss und Fragen</a:t>
            </a:r>
            <a:endParaRPr lang="de-CH" dirty="0">
              <a:latin typeface="Credit Suisse Type Light" panose="020B030304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>
                <a:latin typeface="Credit Suisse Type Light" panose="020B0303040503020204" pitchFamily="34" charset="0"/>
              </a:rPr>
              <a:t>Java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900" y="1052776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GUI (JSP)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1900" y="198888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Front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1900" y="2996992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100" y="4077112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Service </a:t>
            </a:r>
            <a:r>
              <a:rPr lang="en-US" dirty="0" smtClean="0"/>
              <a:t>Adapter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71900" y="5085224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Java </a:t>
            </a:r>
            <a:r>
              <a:rPr lang="en-US" dirty="0" smtClean="0"/>
              <a:t>Services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4571900" y="1772776"/>
            <a:ext cx="0" cy="21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4571900" y="2708880"/>
            <a:ext cx="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>
            <a:off x="4571900" y="3716992"/>
            <a:ext cx="200" cy="3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flipH="1">
            <a:off x="4571900" y="4797112"/>
            <a:ext cx="200" cy="2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 descr="M:\Documents\JavaSource\JavaSource\component_x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2" y="1927658"/>
            <a:ext cx="8350728" cy="1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Documents\JavaSource\JavaSource\deploy_x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2" y="3429001"/>
            <a:ext cx="8381208" cy="8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122" name="Picture 2" descr="M:\Documents\JavaSource\JavaSource\login_j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"/>
            <a:ext cx="8476013" cy="61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 descr="M:\Documents\JavaSource\JavaSource\frontContro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52400"/>
            <a:ext cx="894569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 descr="M:\Documents\JavaSource\JavaSource\login_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52400"/>
            <a:ext cx="8382000" cy="62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M:\Documents\JavaSource\JavaSource\adap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9" b="73118"/>
          <a:stretch/>
        </p:blipFill>
        <p:spPr bwMode="auto">
          <a:xfrm>
            <a:off x="609600" y="1447800"/>
            <a:ext cx="7941209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 descr="M:\Documents\JavaSource\JavaSource\login_ser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999"/>
            <a:ext cx="6781800" cy="60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672100" y="1185000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 Provider MP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Credit Suisse Type Light" panose="020B0303040503020204" pitchFamily="34" charset="0"/>
              </a:rPr>
              <a:t>PL/I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1900" y="22518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Wrapper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72100" y="3352800"/>
            <a:ext cx="180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Dispatcher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71900" y="44958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Implementation</a:t>
            </a:r>
          </a:p>
        </p:txBody>
      </p:sp>
      <p:cxnSp>
        <p:nvCxnSpPr>
          <p:cNvPr id="33" name="Straight Arrow Connector 32"/>
          <p:cNvCxnSpPr>
            <a:stCxn id="37" idx="2"/>
            <a:endCxn id="29" idx="0"/>
          </p:cNvCxnSpPr>
          <p:nvPr/>
        </p:nvCxnSpPr>
        <p:spPr>
          <a:xfrm flipH="1">
            <a:off x="4571900" y="1905000"/>
            <a:ext cx="200" cy="34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2"/>
          </p:cNvCxnSpPr>
          <p:nvPr/>
        </p:nvCxnSpPr>
        <p:spPr>
          <a:xfrm>
            <a:off x="4571900" y="2971800"/>
            <a:ext cx="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0"/>
          </p:cNvCxnSpPr>
          <p:nvPr/>
        </p:nvCxnSpPr>
        <p:spPr>
          <a:xfrm flipH="1">
            <a:off x="4571900" y="4072800"/>
            <a:ext cx="200" cy="42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Credit Suisse Type Light" panose="020B0303040503020204" pitchFamily="34" charset="0"/>
              </a:rPr>
              <a:t>PL/I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1900" y="11088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Provider MP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2100" y="3394800"/>
            <a:ext cx="180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Dispatcher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1900" y="45720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Implementation</a:t>
            </a:r>
          </a:p>
        </p:txBody>
      </p:sp>
      <p:cxnSp>
        <p:nvCxnSpPr>
          <p:cNvPr id="19" name="Straight Arrow Connector 18"/>
          <p:cNvCxnSpPr>
            <a:stCxn id="14" idx="2"/>
            <a:endCxn id="23" idx="0"/>
          </p:cNvCxnSpPr>
          <p:nvPr/>
        </p:nvCxnSpPr>
        <p:spPr>
          <a:xfrm>
            <a:off x="4571900" y="1828800"/>
            <a:ext cx="200" cy="34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7" idx="0"/>
          </p:cNvCxnSpPr>
          <p:nvPr/>
        </p:nvCxnSpPr>
        <p:spPr>
          <a:xfrm>
            <a:off x="4571900" y="2708880"/>
            <a:ext cx="200" cy="685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flipH="1">
            <a:off x="4571900" y="4114800"/>
            <a:ext cx="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72100" y="2175600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 Wrapper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Credit Suisse Type Light" panose="020B0303040503020204" pitchFamily="34" charset="0"/>
              </a:rPr>
              <a:t>PL/I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900" y="12612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Provider MP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1900" y="23622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Wrapper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100" y="3581400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Dispatcher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1900" y="47244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Implementation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4571900" y="1981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4571900" y="3082200"/>
            <a:ext cx="200" cy="49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flipH="1">
            <a:off x="4571900" y="4301400"/>
            <a:ext cx="200" cy="42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Unsere Lehre bei der </a:t>
            </a:r>
            <a:r>
              <a:rPr lang="de-CH" dirty="0" err="1" smtClean="0">
                <a:latin typeface="Credit Suisse Type Light" panose="020B0303040503020204" pitchFamily="34" charset="0"/>
              </a:rPr>
              <a:t>Credit</a:t>
            </a:r>
            <a:r>
              <a:rPr lang="de-CH" dirty="0" smtClean="0">
                <a:latin typeface="Credit Suisse Type Light" panose="020B0303040503020204" pitchFamily="34" charset="0"/>
              </a:rPr>
              <a:t> Suisse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867400" cy="330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Credit Suisse Type Light" panose="020B0303040503020204" pitchFamily="34" charset="0"/>
              </a:rPr>
              <a:t>PL/I Flow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900" y="11850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Provider MP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1900" y="23280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Service</a:t>
            </a:r>
          </a:p>
          <a:p>
            <a:pPr algn="ctr"/>
            <a:r>
              <a:rPr lang="en-US" dirty="0" smtClean="0"/>
              <a:t>Wrapper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100" y="3581400"/>
            <a:ext cx="1800000" cy="72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Dispatcher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1900" y="4724400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Implementation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4571900" y="1905000"/>
            <a:ext cx="0" cy="42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>
            <a:off x="4571900" y="3048000"/>
            <a:ext cx="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flipH="1">
            <a:off x="4571900" y="4301400"/>
            <a:ext cx="200" cy="42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Login Main Processing</a:t>
            </a:r>
            <a:endParaRPr lang="en-US" dirty="0">
              <a:latin typeface="Credit Suisse Type Light" panose="020B03030405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343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7825"/>
            <a:ext cx="83153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911"/>
            <a:ext cx="7016299" cy="602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Szenario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de-CH" sz="2600" dirty="0">
                <a:latin typeface="Credit Suisse Type Light" panose="020B0303040503020204" pitchFamily="34" charset="0"/>
              </a:rPr>
              <a:t>Schüler loggt sich ein</a:t>
            </a:r>
          </a:p>
          <a:p>
            <a:pPr lvl="1"/>
            <a:r>
              <a:rPr lang="de-CH" sz="2200" dirty="0" err="1">
                <a:latin typeface="Credit Suisse Type Light" panose="020B0303040503020204" pitchFamily="34" charset="0"/>
              </a:rPr>
              <a:t>Absenzenliste</a:t>
            </a:r>
            <a:r>
              <a:rPr lang="de-CH" sz="2200" dirty="0">
                <a:latin typeface="Credit Suisse Type Light" panose="020B0303040503020204" pitchFamily="34" charset="0"/>
              </a:rPr>
              <a:t> wird angezeigt</a:t>
            </a:r>
          </a:p>
          <a:p>
            <a:pPr lvl="1"/>
            <a:r>
              <a:rPr lang="de-CH" sz="2200" dirty="0">
                <a:latin typeface="Credit Suisse Type Light" panose="020B0303040503020204" pitchFamily="34" charset="0"/>
              </a:rPr>
              <a:t>Schüler wählt «Absenz erstellen» aus</a:t>
            </a:r>
          </a:p>
          <a:p>
            <a:pPr lvl="2"/>
            <a:r>
              <a:rPr lang="de-CH" sz="2200" dirty="0">
                <a:latin typeface="Credit Suisse Type Light" panose="020B0303040503020204" pitchFamily="34" charset="0"/>
              </a:rPr>
              <a:t>Schüler füllt Informationen in Absenz ein</a:t>
            </a:r>
          </a:p>
          <a:p>
            <a:pPr lvl="2"/>
            <a:r>
              <a:rPr lang="de-CH" sz="2200" dirty="0">
                <a:latin typeface="Credit Suisse Type Light" panose="020B0303040503020204" pitchFamily="34" charset="0"/>
              </a:rPr>
              <a:t>Schüler klickt auf «Absenz erfassen»</a:t>
            </a:r>
          </a:p>
          <a:p>
            <a:pPr lvl="1"/>
            <a:r>
              <a:rPr lang="de-CH" sz="2200" dirty="0">
                <a:latin typeface="Credit Suisse Type Light" panose="020B0303040503020204" pitchFamily="34" charset="0"/>
              </a:rPr>
              <a:t>Aktualisierte </a:t>
            </a:r>
            <a:r>
              <a:rPr lang="de-CH" sz="2200" dirty="0" err="1">
                <a:latin typeface="Credit Suisse Type Light" panose="020B0303040503020204" pitchFamily="34" charset="0"/>
              </a:rPr>
              <a:t>Absenzenliste</a:t>
            </a:r>
            <a:r>
              <a:rPr lang="de-CH" sz="2200" dirty="0">
                <a:latin typeface="Credit Suisse Type Light" panose="020B0303040503020204" pitchFamily="34" charset="0"/>
              </a:rPr>
              <a:t> wird angezeigt</a:t>
            </a:r>
          </a:p>
          <a:p>
            <a:r>
              <a:rPr lang="de-CH" sz="2600" dirty="0">
                <a:latin typeface="Credit Suisse Type Light" panose="020B0303040503020204" pitchFamily="34" charset="0"/>
              </a:rPr>
              <a:t>HR loggt sich ein</a:t>
            </a:r>
          </a:p>
          <a:p>
            <a:pPr lvl="1"/>
            <a:r>
              <a:rPr lang="de-CH" sz="2200" dirty="0" err="1">
                <a:latin typeface="Credit Suisse Type Light" panose="020B0303040503020204" pitchFamily="34" charset="0"/>
              </a:rPr>
              <a:t>Absenzenliste</a:t>
            </a:r>
            <a:r>
              <a:rPr lang="de-CH" sz="2200" dirty="0">
                <a:latin typeface="Credit Suisse Type Light" panose="020B0303040503020204" pitchFamily="34" charset="0"/>
              </a:rPr>
              <a:t> mit soeben erfasster Absenz wird angezeigt</a:t>
            </a:r>
          </a:p>
          <a:p>
            <a:pPr lvl="2"/>
            <a:r>
              <a:rPr lang="de-CH" sz="2200" dirty="0">
                <a:latin typeface="Credit Suisse Type Light" panose="020B0303040503020204" pitchFamily="34" charset="0"/>
              </a:rPr>
              <a:t>HR / Lehrling können Absenz-Details abrufen</a:t>
            </a:r>
          </a:p>
          <a:p>
            <a:r>
              <a:rPr lang="de-CH" sz="2600" dirty="0">
                <a:latin typeface="Credit Suisse Type Light" panose="020B0303040503020204" pitchFamily="34" charset="0"/>
              </a:rPr>
              <a:t>Lehrer loggt sich ein</a:t>
            </a:r>
          </a:p>
          <a:p>
            <a:pPr lvl="1"/>
            <a:r>
              <a:rPr lang="de-CH" sz="2200" dirty="0">
                <a:latin typeface="Credit Suisse Type Light" panose="020B0303040503020204" pitchFamily="34" charset="0"/>
              </a:rPr>
              <a:t>Lehrer sieht </a:t>
            </a:r>
            <a:r>
              <a:rPr lang="de-CH" sz="2200" dirty="0" err="1">
                <a:latin typeface="Credit Suisse Type Light" panose="020B0303040503020204" pitchFamily="34" charset="0"/>
              </a:rPr>
              <a:t>Absenzenliste</a:t>
            </a:r>
            <a:r>
              <a:rPr lang="de-CH" sz="2200" dirty="0">
                <a:latin typeface="Credit Suisse Type Light" panose="020B0303040503020204" pitchFamily="34" charset="0"/>
              </a:rPr>
              <a:t> mit allen Absenzen, in welcher der Lehrer erwähnt wird, inkl. Der soeben erstellten Absenz des </a:t>
            </a:r>
            <a:r>
              <a:rPr lang="de-CH" sz="2200" dirty="0" smtClean="0">
                <a:latin typeface="Credit Suisse Type Light" panose="020B0303040503020204" pitchFamily="34" charset="0"/>
              </a:rPr>
              <a:t>Schülers</a:t>
            </a:r>
            <a:endParaRPr lang="de-CH" sz="2200" dirty="0">
              <a:latin typeface="Credit Suisse Type Light" panose="020B0303040503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Abschluss und Fragen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28956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dirty="0" smtClean="0">
                <a:latin typeface="Credit Suisse Type Light" panose="020B0303040503020204" pitchFamily="34" charset="0"/>
              </a:rPr>
              <a:t>?</a:t>
            </a:r>
            <a:endParaRPr lang="de-CH" sz="9600" dirty="0">
              <a:latin typeface="Credit Suisse Type Light" panose="020B030304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Lehrablauf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20040" y="2042160"/>
            <a:ext cx="1828800" cy="990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Basislehrjahr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263140" y="2026920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atin typeface="Credit Suisse Type Light" panose="020B0303040503020204" pitchFamily="34" charset="0"/>
              </a:rPr>
              <a:t>1.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>
                <a:latin typeface="Credit Suisse Type Light" panose="020B0303040503020204" pitchFamily="34" charset="0"/>
              </a:rPr>
              <a:t>Einsatz</a:t>
            </a:r>
          </a:p>
        </p:txBody>
      </p:sp>
      <p:sp>
        <p:nvSpPr>
          <p:cNvPr id="11" name="Chevron 10"/>
          <p:cNvSpPr/>
          <p:nvPr/>
        </p:nvSpPr>
        <p:spPr>
          <a:xfrm>
            <a:off x="3909060" y="2026920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atin typeface="Credit Suisse Type Light" panose="020B0303040503020204" pitchFamily="34" charset="0"/>
              </a:rPr>
              <a:t>Ausbildung</a:t>
            </a:r>
          </a:p>
        </p:txBody>
      </p:sp>
      <p:sp>
        <p:nvSpPr>
          <p:cNvPr id="12" name="Chevron 11"/>
          <p:cNvSpPr/>
          <p:nvPr/>
        </p:nvSpPr>
        <p:spPr>
          <a:xfrm>
            <a:off x="5535930" y="2026920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atin typeface="Credit Suisse Type Light" panose="020B0303040503020204" pitchFamily="34" charset="0"/>
              </a:rPr>
              <a:t>2.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>
                <a:latin typeface="Credit Suisse Type Light" panose="020B0303040503020204" pitchFamily="34" charset="0"/>
              </a:rPr>
              <a:t>Einsatz</a:t>
            </a:r>
          </a:p>
        </p:txBody>
      </p:sp>
      <p:sp>
        <p:nvSpPr>
          <p:cNvPr id="13" name="Chevron 12"/>
          <p:cNvSpPr/>
          <p:nvPr/>
        </p:nvSpPr>
        <p:spPr>
          <a:xfrm>
            <a:off x="7158990" y="2026920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atin typeface="Credit Suisse Type Light" panose="020B0303040503020204" pitchFamily="34" charset="0"/>
              </a:rPr>
              <a:t>Ausbildung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" y="309371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Grundmodule + Projektwoche + PL1 </a:t>
            </a:r>
            <a:r>
              <a:rPr lang="de-CH" dirty="0">
                <a:latin typeface="Credit Suisse Type Light" panose="020B0303040503020204" pitchFamily="34" charset="0"/>
              </a:rPr>
              <a:t>Ausbildung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4760" y="3124200"/>
            <a:ext cx="174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Java</a:t>
            </a:r>
            <a:r>
              <a:rPr lang="de-CH" dirty="0" smtClean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Ausbildung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8840" y="3093719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Praxiseinsatz</a:t>
            </a:r>
            <a:r>
              <a:rPr lang="de-CH" dirty="0" smtClean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im</a:t>
            </a:r>
            <a:r>
              <a:rPr lang="de-CH" dirty="0" smtClean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Bereich</a:t>
            </a:r>
            <a:r>
              <a:rPr lang="de-CH" dirty="0" smtClean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PL1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1360" y="3139440"/>
            <a:ext cx="189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Java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Ausbildung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3060" y="3124199"/>
            <a:ext cx="172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Praxiseinsatz</a:t>
            </a:r>
            <a:r>
              <a:rPr lang="de-CH" dirty="0" smtClean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im</a:t>
            </a:r>
            <a:r>
              <a:rPr lang="de-CH" dirty="0" smtClean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Bereich</a:t>
            </a:r>
            <a:r>
              <a:rPr lang="de-CH" dirty="0" smtClean="0"/>
              <a:t> </a:t>
            </a:r>
            <a:r>
              <a:rPr lang="de-CH" dirty="0" smtClean="0">
                <a:latin typeface="Credit Suisse Type Light" panose="020B0303040503020204" pitchFamily="34" charset="0"/>
              </a:rPr>
              <a:t>PL1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0880" y="3632239"/>
            <a:ext cx="150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latin typeface="Credit Suisse Type Light" panose="020B0303040503020204" pitchFamily="34" charset="0"/>
              </a:rPr>
              <a:t>Ausblick</a:t>
            </a:r>
            <a:endParaRPr lang="de-CH" sz="2800" dirty="0">
              <a:latin typeface="Credit Suisse Type Light" panose="020B030304050302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7136130" y="4155459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4. </a:t>
            </a:r>
            <a:r>
              <a:rPr lang="de-CH" dirty="0" smtClean="0">
                <a:solidFill>
                  <a:schemeClr val="bg1"/>
                </a:solidFill>
                <a:latin typeface="Credit Suisse Type Light" panose="020B0303040503020204" pitchFamily="34" charset="0"/>
              </a:rPr>
              <a:t>Einsatz</a:t>
            </a:r>
            <a:endParaRPr lang="de-CH" dirty="0">
              <a:solidFill>
                <a:schemeClr val="bg1"/>
              </a:solidFill>
              <a:latin typeface="Credit Suisse Type Light" panose="020B03030405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0880" y="5298459"/>
            <a:ext cx="200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Praxiseinsatz im Fachbereich + IPA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23850" y="4201180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atin typeface="Credit Suisse Type Light" panose="020B0303040503020204" pitchFamily="34" charset="0"/>
              </a:rPr>
              <a:t>3.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>
                <a:latin typeface="Credit Suisse Type Light" panose="020B0303040503020204" pitchFamily="34" charset="0"/>
              </a:rPr>
              <a:t>Einsatz</a:t>
            </a:r>
          </a:p>
        </p:txBody>
      </p:sp>
      <p:sp>
        <p:nvSpPr>
          <p:cNvPr id="30" name="Chevron 29"/>
          <p:cNvSpPr/>
          <p:nvPr/>
        </p:nvSpPr>
        <p:spPr>
          <a:xfrm>
            <a:off x="1950720" y="4201180"/>
            <a:ext cx="1417320" cy="990600"/>
          </a:xfrm>
          <a:prstGeom prst="chevro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Credit Suisse Type Light" panose="020B0303040503020204" pitchFamily="34" charset="0"/>
              </a:rPr>
              <a:t>Ausbildung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0" y="5298460"/>
            <a:ext cx="174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Praxiseinsatz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im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Bereich</a:t>
            </a:r>
            <a:r>
              <a:rPr lang="de-CH" dirty="0"/>
              <a:t> </a:t>
            </a:r>
            <a:r>
              <a:rPr lang="de-CH" dirty="0" smtClean="0">
                <a:latin typeface="Credit Suisse Type Light" panose="020B0303040503020204" pitchFamily="34" charset="0"/>
              </a:rPr>
              <a:t>Java</a:t>
            </a:r>
            <a:endParaRPr lang="de-CH" dirty="0">
              <a:latin typeface="Credit Suisse Type Light" panose="020B0303040503020204" pitchFamily="34" charset="0"/>
            </a:endParaRPr>
          </a:p>
          <a:p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7850" y="5298459"/>
            <a:ext cx="194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Credit Suisse Type Light" panose="020B0303040503020204" pitchFamily="34" charset="0"/>
              </a:rPr>
              <a:t>Spezialausbildung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in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Java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/</a:t>
            </a:r>
            <a:r>
              <a:rPr lang="de-CH" dirty="0"/>
              <a:t> </a:t>
            </a:r>
            <a:r>
              <a:rPr lang="de-CH" dirty="0">
                <a:latin typeface="Credit Suisse Type Light" panose="020B0303040503020204" pitchFamily="34" charset="0"/>
              </a:rPr>
              <a:t>PL1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61485" y="4419600"/>
            <a:ext cx="212979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Präsentation</a:t>
            </a:r>
            <a:endParaRPr lang="de-CH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CSIL11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Modul-Plan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88380" cy="51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Santis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Grundmodule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Persönlichkeitsentwicklung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Arbeitswerkzeuge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Mini-Projekte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PL1 Module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Strukturierte Programmierung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Java Module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OO Programmierung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971800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B</a:t>
            </a:r>
            <a:r>
              <a:rPr lang="de-CH" dirty="0" smtClean="0">
                <a:latin typeface="Credit Suisse Type Light" panose="020B0303040503020204" pitchFamily="34" charset="0"/>
              </a:rPr>
              <a:t>erufsschule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Credit Suisse Type Light" panose="020B0303040503020204" pitchFamily="34" charset="0"/>
              </a:rPr>
              <a:t>Grundlagenbezogene Bildung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Persönlichkeitsentwicklung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Arbeitswerkzeuge</a:t>
            </a:r>
          </a:p>
          <a:p>
            <a:r>
              <a:rPr lang="de-CH" dirty="0" smtClean="0">
                <a:latin typeface="Credit Suisse Type Light" panose="020B0303040503020204" pitchFamily="34" charset="0"/>
              </a:rPr>
              <a:t>Schwerpunktbezogene Bildung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Java und PL1 Module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Schnittstellen und Interfaces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Datenbanken</a:t>
            </a:r>
          </a:p>
          <a:p>
            <a:pPr lvl="1"/>
            <a:endParaRPr lang="de-CH" dirty="0" smtClean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676400" cy="9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Credit Suisse Type Light" panose="020B0303040503020204" pitchFamily="34" charset="0"/>
              </a:rPr>
              <a:t>ABU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Credit Suisse Type Light" panose="020B0303040503020204" pitchFamily="34" charset="0"/>
              </a:rPr>
              <a:t>Fächer: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Sprache und Kommunikation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Englisch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Gesellschaft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Wirtschaft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Mathematik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Naturwissenschaft</a:t>
            </a:r>
          </a:p>
          <a:p>
            <a:pPr lvl="1"/>
            <a:r>
              <a:rPr lang="de-CH" dirty="0" smtClean="0">
                <a:latin typeface="Credit Suisse Type Light" panose="020B0303040503020204" pitchFamily="34" charset="0"/>
              </a:rPr>
              <a:t>Allgemeinbildung</a:t>
            </a:r>
            <a:endParaRPr lang="de-CH" dirty="0">
              <a:latin typeface="Credit Suisse Type Light" panose="020B03030405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27.10.2014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CSIL11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676400" cy="9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Bildschirmpräsentation (4:3)</PresentationFormat>
  <Paragraphs>380</Paragraphs>
  <Slides>45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Office Theme</vt:lpstr>
      <vt:lpstr>Abschlusspräsentation  Lehre und Projekt «Absenzerfassung»</vt:lpstr>
      <vt:lpstr>Präsentationsziele</vt:lpstr>
      <vt:lpstr>Inhalt</vt:lpstr>
      <vt:lpstr>Unsere Lehre bei der Credit Suisse</vt:lpstr>
      <vt:lpstr>Lehrablauf</vt:lpstr>
      <vt:lpstr>Modul-Plan</vt:lpstr>
      <vt:lpstr>Santis</vt:lpstr>
      <vt:lpstr>Berufsschule</vt:lpstr>
      <vt:lpstr>ABU</vt:lpstr>
      <vt:lpstr>BMS</vt:lpstr>
      <vt:lpstr>Praxiseinsätze</vt:lpstr>
      <vt:lpstr>Projektwoche</vt:lpstr>
      <vt:lpstr>Projekt «Absenzerfassung»</vt:lpstr>
      <vt:lpstr>Modulinformationen</vt:lpstr>
      <vt:lpstr>Projektvorgehen</vt:lpstr>
      <vt:lpstr>Design (Use Cases)</vt:lpstr>
      <vt:lpstr>Design (GUI)</vt:lpstr>
      <vt:lpstr>Design (GUI) – Bootstrap</vt:lpstr>
      <vt:lpstr>Design (GUI) – Seiten</vt:lpstr>
      <vt:lpstr>Design (IFMS)</vt:lpstr>
      <vt:lpstr>Design (IFMS)</vt:lpstr>
      <vt:lpstr>Design (IFMS)</vt:lpstr>
      <vt:lpstr>Design (IFMS)</vt:lpstr>
      <vt:lpstr>Design (IFMS)</vt:lpstr>
      <vt:lpstr>Design (DB)</vt:lpstr>
      <vt:lpstr>Java Flow</vt:lpstr>
      <vt:lpstr>Java Flow</vt:lpstr>
      <vt:lpstr>Java Flow</vt:lpstr>
      <vt:lpstr>Java Flow</vt:lpstr>
      <vt:lpstr>Java Flow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PL/I Flow</vt:lpstr>
      <vt:lpstr>PL/I Flow</vt:lpstr>
      <vt:lpstr>PL/I Flow</vt:lpstr>
      <vt:lpstr>PL/I Flow</vt:lpstr>
      <vt:lpstr>Login Main Processing</vt:lpstr>
      <vt:lpstr>PowerPoint-Präsentation</vt:lpstr>
      <vt:lpstr>PowerPoint-Präsentation</vt:lpstr>
      <vt:lpstr>Szenario</vt:lpstr>
      <vt:lpstr>Abschluss und Fragen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Abschlusspräsentation  Lehre + Abschlussprojekt</dc:title>
  <dc:creator>Parrella, Paul (KBAT 13)</dc:creator>
  <cp:lastModifiedBy>Näpflin Florian (KSDM 521)</cp:lastModifiedBy>
  <cp:revision>79</cp:revision>
  <dcterms:created xsi:type="dcterms:W3CDTF">2006-08-16T00:00:00Z</dcterms:created>
  <dcterms:modified xsi:type="dcterms:W3CDTF">2014-10-27T13:04:53Z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170034095</vt:i4>
  </property>
  <property fmtid="{D5CDD505-2E9C-101B-9397-08002B2CF9AE}" pid="3" name="_NewReviewCycle">
    <vt:lpwstr/>
  </property>
  <property fmtid="{D5CDD505-2E9C-101B-9397-08002B2CF9AE}" pid="4" name="_EmailSubject">
    <vt:lpwstr>Fallstudie 3 (Webservices) - Resultate und Aufräumaktion</vt:lpwstr>
  </property>
  <property fmtid="{D5CDD505-2E9C-101B-9397-08002B2CF9AE}" pid="5" name="_AuthorEmail">
    <vt:lpwstr>bruno.keller@credit-suisse.com</vt:lpwstr>
  </property>
  <property fmtid="{D5CDD505-2E9C-101B-9397-08002B2CF9AE}" pid="6" name="_AuthorEmailDisplayName">
    <vt:lpwstr>Keller, Bruno (KBAT 13)</vt:lpwstr>
  </property>
  <property fmtid="{D5CDD505-2E9C-101B-9397-08002B2CF9AE}" pid="7" name="_PreviousAdHocReviewCycleID">
    <vt:i4>-1794639041</vt:i4>
  </property>
</Properties>
</file>