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316" r:id="rId4"/>
    <p:sldId id="286" r:id="rId5"/>
    <p:sldId id="287" r:id="rId6"/>
    <p:sldId id="288" r:id="rId7"/>
    <p:sldId id="289" r:id="rId8"/>
    <p:sldId id="322" r:id="rId9"/>
    <p:sldId id="290" r:id="rId10"/>
    <p:sldId id="292" r:id="rId11"/>
    <p:sldId id="293" r:id="rId12"/>
    <p:sldId id="294" r:id="rId13"/>
    <p:sldId id="295" r:id="rId14"/>
    <p:sldId id="319" r:id="rId15"/>
    <p:sldId id="315" r:id="rId16"/>
    <p:sldId id="296" r:id="rId17"/>
    <p:sldId id="301" r:id="rId18"/>
    <p:sldId id="298" r:id="rId19"/>
    <p:sldId id="300" r:id="rId20"/>
    <p:sldId id="299" r:id="rId21"/>
    <p:sldId id="317" r:id="rId22"/>
    <p:sldId id="30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18" r:id="rId31"/>
    <p:sldId id="264" r:id="rId32"/>
    <p:sldId id="282" r:id="rId33"/>
    <p:sldId id="283" r:id="rId34"/>
    <p:sldId id="284" r:id="rId35"/>
    <p:sldId id="285" r:id="rId36"/>
    <p:sldId id="321" r:id="rId37"/>
    <p:sldId id="281" r:id="rId38"/>
    <p:sldId id="320" r:id="rId39"/>
    <p:sldId id="303" r:id="rId40"/>
    <p:sldId id="326" r:id="rId41"/>
    <p:sldId id="304" r:id="rId42"/>
    <p:sldId id="305" r:id="rId43"/>
    <p:sldId id="306" r:id="rId44"/>
    <p:sldId id="307" r:id="rId45"/>
    <p:sldId id="308" r:id="rId46"/>
    <p:sldId id="309" r:id="rId47"/>
    <p:sldId id="323" r:id="rId48"/>
    <p:sldId id="324" r:id="rId49"/>
    <p:sldId id="325" r:id="rId50"/>
    <p:sldId id="25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AF9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67" autoAdjust="0"/>
  </p:normalViewPr>
  <p:slideViewPr>
    <p:cSldViewPr>
      <p:cViewPr>
        <p:scale>
          <a:sx n="75" d="100"/>
          <a:sy n="75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DA901-BD6E-4F10-BAD7-20D004D205AE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B99D2879-380F-4E18-BF7B-75CEA0B12238}">
      <dgm:prSet phldrT="[Text]"/>
      <dgm:spPr>
        <a:solidFill>
          <a:srgbClr val="00B050"/>
        </a:solidFill>
      </dgm:spPr>
      <dgm:t>
        <a:bodyPr/>
        <a:lstStyle/>
        <a:p>
          <a:r>
            <a:rPr lang="de-CH" dirty="0" smtClean="0"/>
            <a:t>AG0030.PLI</a:t>
          </a:r>
          <a:endParaRPr lang="de-CH" dirty="0"/>
        </a:p>
      </dgm:t>
    </dgm:pt>
    <dgm:pt modelId="{150EE0A1-EFD3-4CB9-9BE6-0CF5D5E4F681}" type="parTrans" cxnId="{BEDD7E61-C831-4F7B-8089-EA0D37506038}">
      <dgm:prSet/>
      <dgm:spPr/>
      <dgm:t>
        <a:bodyPr/>
        <a:lstStyle/>
        <a:p>
          <a:endParaRPr lang="de-CH"/>
        </a:p>
      </dgm:t>
    </dgm:pt>
    <dgm:pt modelId="{77B10C72-B0A1-4267-BEFE-0DA7F0F6AEC4}" type="sibTrans" cxnId="{BEDD7E61-C831-4F7B-8089-EA0D37506038}">
      <dgm:prSet/>
      <dgm:spPr/>
      <dgm:t>
        <a:bodyPr/>
        <a:lstStyle/>
        <a:p>
          <a:pPr algn="l"/>
          <a:r>
            <a:rPr lang="de-CH" dirty="0" smtClean="0"/>
            <a:t>IMS-Server</a:t>
          </a:r>
          <a:endParaRPr lang="de-CH" dirty="0"/>
        </a:p>
      </dgm:t>
    </dgm:pt>
    <dgm:pt modelId="{37964060-7CAA-4594-B4F4-F0399B617F1B}">
      <dgm:prSet phldrT="[Text]"/>
      <dgm:spPr/>
      <dgm:t>
        <a:bodyPr/>
        <a:lstStyle/>
        <a:p>
          <a:r>
            <a:rPr lang="de-CH" dirty="0" smtClean="0"/>
            <a:t>AG0010I.PLU</a:t>
          </a:r>
          <a:endParaRPr lang="de-CH" dirty="0"/>
        </a:p>
      </dgm:t>
    </dgm:pt>
    <dgm:pt modelId="{AE186C80-FFE9-4596-87A6-4AB0D135D926}" type="parTrans" cxnId="{C91916C6-BF8D-463E-9927-777D41F114EE}">
      <dgm:prSet/>
      <dgm:spPr/>
      <dgm:t>
        <a:bodyPr/>
        <a:lstStyle/>
        <a:p>
          <a:endParaRPr lang="de-CH"/>
        </a:p>
      </dgm:t>
    </dgm:pt>
    <dgm:pt modelId="{96ED6DF1-ED26-4915-8A99-A63E221E49F2}" type="sibTrans" cxnId="{C91916C6-BF8D-463E-9927-777D41F114EE}">
      <dgm:prSet/>
      <dgm:spPr/>
      <dgm:t>
        <a:bodyPr/>
        <a:lstStyle/>
        <a:p>
          <a:pPr algn="l"/>
          <a:r>
            <a:rPr lang="de-CH" dirty="0" smtClean="0"/>
            <a:t>IMS-Skeleton</a:t>
          </a:r>
          <a:endParaRPr lang="de-CH" dirty="0"/>
        </a:p>
      </dgm:t>
    </dgm:pt>
    <dgm:pt modelId="{4E9C44F9-F530-416D-93A0-BBD9464A317C}">
      <dgm:prSet phldrT="[Text]"/>
      <dgm:spPr/>
      <dgm:t>
        <a:bodyPr/>
        <a:lstStyle/>
        <a:p>
          <a:r>
            <a:rPr lang="de-CH" dirty="0" smtClean="0"/>
            <a:t>AG0310C.PLU</a:t>
          </a:r>
          <a:endParaRPr lang="de-CH" dirty="0"/>
        </a:p>
      </dgm:t>
    </dgm:pt>
    <dgm:pt modelId="{8742C6CD-389E-4D3E-B18A-B71B2F817953}" type="parTrans" cxnId="{195FED6E-B4F4-4A22-B837-462C76122CF7}">
      <dgm:prSet/>
      <dgm:spPr/>
      <dgm:t>
        <a:bodyPr/>
        <a:lstStyle/>
        <a:p>
          <a:endParaRPr lang="de-CH"/>
        </a:p>
      </dgm:t>
    </dgm:pt>
    <dgm:pt modelId="{B18B607A-8D1E-4577-AFE4-8690BC3AE484}" type="sibTrans" cxnId="{195FED6E-B4F4-4A22-B837-462C76122CF7}">
      <dgm:prSet custT="1"/>
      <dgm:spPr/>
      <dgm:t>
        <a:bodyPr/>
        <a:lstStyle/>
        <a:p>
          <a:pPr algn="l"/>
          <a:r>
            <a:rPr lang="de-CH" sz="1400" dirty="0" smtClean="0"/>
            <a:t>CORBA Wrapper</a:t>
          </a:r>
          <a:endParaRPr lang="de-CH" sz="1400" dirty="0"/>
        </a:p>
      </dgm:t>
    </dgm:pt>
    <dgm:pt modelId="{D578A5C0-A551-4F4A-9DD3-E75D284AA18E}">
      <dgm:prSet phldrT="[Text]"/>
      <dgm:spPr/>
      <dgm:t>
        <a:bodyPr/>
        <a:lstStyle/>
        <a:p>
          <a:r>
            <a:rPr lang="de-CH" dirty="0" smtClean="0"/>
            <a:t>AG03101.PLU</a:t>
          </a:r>
          <a:endParaRPr lang="de-CH" dirty="0"/>
        </a:p>
      </dgm:t>
    </dgm:pt>
    <dgm:pt modelId="{371DC290-EFA0-4947-9F76-FFB4B9EA8B42}" type="parTrans" cxnId="{6DD5AE19-D76E-4346-ADFB-52E6B0288BBD}">
      <dgm:prSet/>
      <dgm:spPr/>
      <dgm:t>
        <a:bodyPr/>
        <a:lstStyle/>
        <a:p>
          <a:endParaRPr lang="de-CH"/>
        </a:p>
      </dgm:t>
    </dgm:pt>
    <dgm:pt modelId="{68C2E415-BDF4-4C75-8434-85D486CC19B8}" type="sibTrans" cxnId="{6DD5AE19-D76E-4346-ADFB-52E6B0288BBD}">
      <dgm:prSet/>
      <dgm:spPr/>
      <dgm:t>
        <a:bodyPr/>
        <a:lstStyle/>
        <a:p>
          <a:pPr algn="l"/>
          <a:r>
            <a:rPr lang="de-CH" dirty="0" smtClean="0"/>
            <a:t>PL/I Package</a:t>
          </a:r>
          <a:endParaRPr lang="de-CH" dirty="0"/>
        </a:p>
      </dgm:t>
    </dgm:pt>
    <dgm:pt modelId="{F496B02D-B30F-4E4E-8C03-5D6913E4DB65}">
      <dgm:prSet phldrT="[Text]"/>
      <dgm:spPr/>
      <dgm:t>
        <a:bodyPr/>
        <a:lstStyle/>
        <a:p>
          <a:r>
            <a:rPr lang="de-CH" b="1" dirty="0" smtClean="0"/>
            <a:t>AG031@D.PLG</a:t>
          </a:r>
          <a:endParaRPr lang="de-CH" b="1" dirty="0"/>
        </a:p>
      </dgm:t>
    </dgm:pt>
    <dgm:pt modelId="{E59AA088-0593-48A7-B36C-D299540DA4AE}" type="parTrans" cxnId="{80D09752-8216-43FE-B22B-625CF96D2707}">
      <dgm:prSet/>
      <dgm:spPr/>
      <dgm:t>
        <a:bodyPr/>
        <a:lstStyle/>
        <a:p>
          <a:endParaRPr lang="de-CH"/>
        </a:p>
      </dgm:t>
    </dgm:pt>
    <dgm:pt modelId="{032A51A6-CA91-4B2F-8722-3CE1288CD965}" type="sibTrans" cxnId="{80D09752-8216-43FE-B22B-625CF96D2707}">
      <dgm:prSet/>
      <dgm:spPr/>
      <dgm:t>
        <a:bodyPr/>
        <a:lstStyle/>
        <a:p>
          <a:pPr algn="l"/>
          <a:r>
            <a:rPr lang="de-CH" dirty="0" smtClean="0">
              <a:solidFill>
                <a:srgbClr val="9D0E2D"/>
              </a:solidFill>
            </a:rPr>
            <a:t>Dispatcher</a:t>
          </a:r>
          <a:endParaRPr lang="de-CH" dirty="0">
            <a:solidFill>
              <a:srgbClr val="9D0E2D"/>
            </a:solidFill>
          </a:endParaRPr>
        </a:p>
      </dgm:t>
    </dgm:pt>
    <dgm:pt modelId="{82840133-6554-4E40-A084-5D802B36BCDA}">
      <dgm:prSet phldrT="[Text]"/>
      <dgm:spPr>
        <a:solidFill>
          <a:srgbClr val="FFC000"/>
        </a:solidFill>
      </dgm:spPr>
      <dgm:t>
        <a:bodyPr/>
        <a:lstStyle/>
        <a:p>
          <a:r>
            <a:rPr lang="de-CH" b="1" dirty="0" smtClean="0"/>
            <a:t>AG031@I.PLU</a:t>
          </a:r>
          <a:endParaRPr lang="de-CH" b="1" dirty="0"/>
        </a:p>
      </dgm:t>
    </dgm:pt>
    <dgm:pt modelId="{71D5D7D1-E07B-4D77-B3D4-BB4E16250F6C}" type="parTrans" cxnId="{6ACC802B-8BDC-48B8-81F9-9EE5C2563CEE}">
      <dgm:prSet/>
      <dgm:spPr/>
      <dgm:t>
        <a:bodyPr/>
        <a:lstStyle/>
        <a:p>
          <a:endParaRPr lang="de-CH"/>
        </a:p>
      </dgm:t>
    </dgm:pt>
    <dgm:pt modelId="{B462241A-8478-4526-A17B-5B4DB30AC1A1}" type="sibTrans" cxnId="{6ACC802B-8BDC-48B8-81F9-9EE5C2563CEE}">
      <dgm:prSet/>
      <dgm:spPr/>
      <dgm:t>
        <a:bodyPr/>
        <a:lstStyle/>
        <a:p>
          <a:pPr algn="l"/>
          <a:r>
            <a:rPr lang="de-CH" dirty="0" smtClean="0">
              <a:solidFill>
                <a:srgbClr val="9D0E2D"/>
              </a:solidFill>
            </a:rPr>
            <a:t>Implementation</a:t>
          </a:r>
          <a:endParaRPr lang="de-CH" dirty="0">
            <a:solidFill>
              <a:srgbClr val="9D0E2D"/>
            </a:solidFill>
          </a:endParaRPr>
        </a:p>
      </dgm:t>
    </dgm:pt>
    <dgm:pt modelId="{423278AE-9619-43FB-93CE-6381DA64626A}" type="pres">
      <dgm:prSet presAssocID="{9D3DA901-BD6E-4F10-BAD7-20D004D205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CH"/>
        </a:p>
      </dgm:t>
    </dgm:pt>
    <dgm:pt modelId="{1F54C969-0F30-4146-94DA-8342B49964D2}" type="pres">
      <dgm:prSet presAssocID="{B99D2879-380F-4E18-BF7B-75CEA0B12238}" presName="hierRoot1" presStyleCnt="0">
        <dgm:presLayoutVars>
          <dgm:hierBranch val="init"/>
        </dgm:presLayoutVars>
      </dgm:prSet>
      <dgm:spPr/>
    </dgm:pt>
    <dgm:pt modelId="{E5CEEF76-364C-4E45-A3E5-D839C3DE11A5}" type="pres">
      <dgm:prSet presAssocID="{B99D2879-380F-4E18-BF7B-75CEA0B12238}" presName="rootComposite1" presStyleCnt="0"/>
      <dgm:spPr/>
    </dgm:pt>
    <dgm:pt modelId="{3F8962A2-0D8E-4F5F-8555-C3A6744E192B}" type="pres">
      <dgm:prSet presAssocID="{B99D2879-380F-4E18-BF7B-75CEA0B12238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de-CH"/>
        </a:p>
      </dgm:t>
    </dgm:pt>
    <dgm:pt modelId="{53EE807C-A619-41D7-86DA-1B5DE518EB8A}" type="pres">
      <dgm:prSet presAssocID="{B99D2879-380F-4E18-BF7B-75CEA0B12238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CH"/>
        </a:p>
      </dgm:t>
    </dgm:pt>
    <dgm:pt modelId="{97E86559-D240-4E57-A6ED-D1E7EE5F2CC3}" type="pres">
      <dgm:prSet presAssocID="{B99D2879-380F-4E18-BF7B-75CEA0B12238}" presName="rootConnector1" presStyleLbl="node1" presStyleIdx="0" presStyleCnt="5"/>
      <dgm:spPr/>
      <dgm:t>
        <a:bodyPr/>
        <a:lstStyle/>
        <a:p>
          <a:endParaRPr lang="de-CH"/>
        </a:p>
      </dgm:t>
    </dgm:pt>
    <dgm:pt modelId="{2039A997-BB48-4DE2-9622-1516564C852C}" type="pres">
      <dgm:prSet presAssocID="{B99D2879-380F-4E18-BF7B-75CEA0B12238}" presName="hierChild2" presStyleCnt="0"/>
      <dgm:spPr/>
    </dgm:pt>
    <dgm:pt modelId="{66B6E616-D782-4B6B-88FE-168E4D6A28DF}" type="pres">
      <dgm:prSet presAssocID="{AE186C80-FFE9-4596-87A6-4AB0D135D926}" presName="Name37" presStyleLbl="parChTrans1D2" presStyleIdx="0" presStyleCnt="3"/>
      <dgm:spPr/>
      <dgm:t>
        <a:bodyPr/>
        <a:lstStyle/>
        <a:p>
          <a:endParaRPr lang="de-CH"/>
        </a:p>
      </dgm:t>
    </dgm:pt>
    <dgm:pt modelId="{BD71345A-A1B1-4EB7-B0AA-75294D79EBDE}" type="pres">
      <dgm:prSet presAssocID="{37964060-7CAA-4594-B4F4-F0399B617F1B}" presName="hierRoot2" presStyleCnt="0">
        <dgm:presLayoutVars>
          <dgm:hierBranch val="init"/>
        </dgm:presLayoutVars>
      </dgm:prSet>
      <dgm:spPr/>
    </dgm:pt>
    <dgm:pt modelId="{149F8650-C82E-4A64-9DB1-9C4BE26B437F}" type="pres">
      <dgm:prSet presAssocID="{37964060-7CAA-4594-B4F4-F0399B617F1B}" presName="rootComposite" presStyleCnt="0"/>
      <dgm:spPr/>
    </dgm:pt>
    <dgm:pt modelId="{722AEC72-E38E-4322-B294-E6C91D3E49D3}" type="pres">
      <dgm:prSet presAssocID="{37964060-7CAA-4594-B4F4-F0399B617F1B}" presName="rootText" presStyleLbl="node1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de-CH"/>
        </a:p>
      </dgm:t>
    </dgm:pt>
    <dgm:pt modelId="{1B8F342D-79C7-486D-9747-BFA3F1FC5740}" type="pres">
      <dgm:prSet presAssocID="{37964060-7CAA-4594-B4F4-F0399B617F1B}" presName="titleText2" presStyleLbl="fgAcc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de-CH"/>
        </a:p>
      </dgm:t>
    </dgm:pt>
    <dgm:pt modelId="{22F89340-063E-4544-8C30-1D1F551E0232}" type="pres">
      <dgm:prSet presAssocID="{37964060-7CAA-4594-B4F4-F0399B617F1B}" presName="rootConnector" presStyleLbl="node2" presStyleIdx="0" presStyleCnt="0"/>
      <dgm:spPr/>
      <dgm:t>
        <a:bodyPr/>
        <a:lstStyle/>
        <a:p>
          <a:endParaRPr lang="de-CH"/>
        </a:p>
      </dgm:t>
    </dgm:pt>
    <dgm:pt modelId="{47E53258-3D87-4895-A0E1-879F3D33224C}" type="pres">
      <dgm:prSet presAssocID="{37964060-7CAA-4594-B4F4-F0399B617F1B}" presName="hierChild4" presStyleCnt="0"/>
      <dgm:spPr/>
    </dgm:pt>
    <dgm:pt modelId="{5084F180-1753-46A4-9DBC-0D18C7882734}" type="pres">
      <dgm:prSet presAssocID="{37964060-7CAA-4594-B4F4-F0399B617F1B}" presName="hierChild5" presStyleCnt="0"/>
      <dgm:spPr/>
    </dgm:pt>
    <dgm:pt modelId="{81313EAC-FFF3-4004-876D-0EAE0A021534}" type="pres">
      <dgm:prSet presAssocID="{8742C6CD-389E-4D3E-B18A-B71B2F817953}" presName="Name37" presStyleLbl="parChTrans1D2" presStyleIdx="1" presStyleCnt="3"/>
      <dgm:spPr/>
      <dgm:t>
        <a:bodyPr/>
        <a:lstStyle/>
        <a:p>
          <a:endParaRPr lang="de-CH"/>
        </a:p>
      </dgm:t>
    </dgm:pt>
    <dgm:pt modelId="{8C6F1520-3CAE-4CF6-B836-EA9477866FF9}" type="pres">
      <dgm:prSet presAssocID="{4E9C44F9-F530-416D-93A0-BBD9464A317C}" presName="hierRoot2" presStyleCnt="0">
        <dgm:presLayoutVars>
          <dgm:hierBranch val="init"/>
        </dgm:presLayoutVars>
      </dgm:prSet>
      <dgm:spPr/>
    </dgm:pt>
    <dgm:pt modelId="{F8D66428-1A16-470C-A839-E928AE3D3790}" type="pres">
      <dgm:prSet presAssocID="{4E9C44F9-F530-416D-93A0-BBD9464A317C}" presName="rootComposite" presStyleCnt="0"/>
      <dgm:spPr/>
    </dgm:pt>
    <dgm:pt modelId="{0A13BCE9-ACBA-45C0-BA77-0A0F4C7E6378}" type="pres">
      <dgm:prSet presAssocID="{4E9C44F9-F530-416D-93A0-BBD9464A317C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de-CH"/>
        </a:p>
      </dgm:t>
    </dgm:pt>
    <dgm:pt modelId="{3F05A929-B3AD-4710-9E5C-4A725791AB60}" type="pres">
      <dgm:prSet presAssocID="{4E9C44F9-F530-416D-93A0-BBD9464A317C}" presName="titleText2" presStyleLbl="fgAcc1" presStyleIdx="1" presStyleCnt="5" custScaleY="188533">
        <dgm:presLayoutVars>
          <dgm:chMax val="0"/>
          <dgm:chPref val="0"/>
        </dgm:presLayoutVars>
      </dgm:prSet>
      <dgm:spPr/>
      <dgm:t>
        <a:bodyPr/>
        <a:lstStyle/>
        <a:p>
          <a:endParaRPr lang="de-CH"/>
        </a:p>
      </dgm:t>
    </dgm:pt>
    <dgm:pt modelId="{AC5D9168-3BAA-41D4-B591-369400C298CE}" type="pres">
      <dgm:prSet presAssocID="{4E9C44F9-F530-416D-93A0-BBD9464A317C}" presName="rootConnector" presStyleLbl="node2" presStyleIdx="0" presStyleCnt="0"/>
      <dgm:spPr/>
      <dgm:t>
        <a:bodyPr/>
        <a:lstStyle/>
        <a:p>
          <a:endParaRPr lang="de-CH"/>
        </a:p>
      </dgm:t>
    </dgm:pt>
    <dgm:pt modelId="{C0F7EAE5-21B1-429C-B537-BDAF410DFDA5}" type="pres">
      <dgm:prSet presAssocID="{4E9C44F9-F530-416D-93A0-BBD9464A317C}" presName="hierChild4" presStyleCnt="0"/>
      <dgm:spPr/>
    </dgm:pt>
    <dgm:pt modelId="{B9F34B36-6D2B-490A-8F9D-FA9ECCB22901}" type="pres">
      <dgm:prSet presAssocID="{4E9C44F9-F530-416D-93A0-BBD9464A317C}" presName="hierChild5" presStyleCnt="0"/>
      <dgm:spPr/>
    </dgm:pt>
    <dgm:pt modelId="{52DC964E-BD01-48A9-A03A-1DDF121A4C5E}" type="pres">
      <dgm:prSet presAssocID="{371DC290-EFA0-4947-9F76-FFB4B9EA8B42}" presName="Name37" presStyleLbl="parChTrans1D2" presStyleIdx="2" presStyleCnt="3"/>
      <dgm:spPr/>
      <dgm:t>
        <a:bodyPr/>
        <a:lstStyle/>
        <a:p>
          <a:endParaRPr lang="de-CH"/>
        </a:p>
      </dgm:t>
    </dgm:pt>
    <dgm:pt modelId="{0C402553-7368-485F-9866-377BFF2804B4}" type="pres">
      <dgm:prSet presAssocID="{D578A5C0-A551-4F4A-9DD3-E75D284AA18E}" presName="hierRoot2" presStyleCnt="0">
        <dgm:presLayoutVars>
          <dgm:hierBranch val="init"/>
        </dgm:presLayoutVars>
      </dgm:prSet>
      <dgm:spPr/>
    </dgm:pt>
    <dgm:pt modelId="{33047B1F-476F-4421-9617-0D31BD70BF77}" type="pres">
      <dgm:prSet presAssocID="{D578A5C0-A551-4F4A-9DD3-E75D284AA18E}" presName="rootComposite" presStyleCnt="0"/>
      <dgm:spPr/>
    </dgm:pt>
    <dgm:pt modelId="{E68A6212-F4C8-4A2E-9F53-8478C9408FDA}" type="pres">
      <dgm:prSet presAssocID="{D578A5C0-A551-4F4A-9DD3-E75D284AA18E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de-CH"/>
        </a:p>
      </dgm:t>
    </dgm:pt>
    <dgm:pt modelId="{FC3843AB-D858-439A-8E77-1BBC10B1C413}" type="pres">
      <dgm:prSet presAssocID="{D578A5C0-A551-4F4A-9DD3-E75D284AA18E}" presName="titleText2" presStyleLbl="fgAcc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de-CH"/>
        </a:p>
      </dgm:t>
    </dgm:pt>
    <dgm:pt modelId="{B1AAAB07-4490-4666-85CE-C6C5BE29E8EE}" type="pres">
      <dgm:prSet presAssocID="{D578A5C0-A551-4F4A-9DD3-E75D284AA18E}" presName="rootConnector" presStyleLbl="node2" presStyleIdx="0" presStyleCnt="0"/>
      <dgm:spPr/>
      <dgm:t>
        <a:bodyPr/>
        <a:lstStyle/>
        <a:p>
          <a:endParaRPr lang="de-CH"/>
        </a:p>
      </dgm:t>
    </dgm:pt>
    <dgm:pt modelId="{4175DE3F-AE6D-4F78-A82D-7BCD77103401}" type="pres">
      <dgm:prSet presAssocID="{D578A5C0-A551-4F4A-9DD3-E75D284AA18E}" presName="hierChild4" presStyleCnt="0"/>
      <dgm:spPr/>
    </dgm:pt>
    <dgm:pt modelId="{46A38784-DBA3-4250-A3E3-61661679F1BB}" type="pres">
      <dgm:prSet presAssocID="{E59AA088-0593-48A7-B36C-D299540DA4AE}" presName="Name37" presStyleLbl="parChTrans1D3" presStyleIdx="0" presStyleCnt="1"/>
      <dgm:spPr/>
      <dgm:t>
        <a:bodyPr/>
        <a:lstStyle/>
        <a:p>
          <a:endParaRPr lang="de-CH"/>
        </a:p>
      </dgm:t>
    </dgm:pt>
    <dgm:pt modelId="{921B53C9-19D1-4F40-A442-B1FF596C5C38}" type="pres">
      <dgm:prSet presAssocID="{F496B02D-B30F-4E4E-8C03-5D6913E4DB65}" presName="hierRoot2" presStyleCnt="0">
        <dgm:presLayoutVars>
          <dgm:hierBranch val="init"/>
        </dgm:presLayoutVars>
      </dgm:prSet>
      <dgm:spPr/>
    </dgm:pt>
    <dgm:pt modelId="{AAE7BEEE-CDA1-47C4-AE86-D12FF21739D2}" type="pres">
      <dgm:prSet presAssocID="{F496B02D-B30F-4E4E-8C03-5D6913E4DB65}" presName="rootComposite" presStyleCnt="0"/>
      <dgm:spPr/>
    </dgm:pt>
    <dgm:pt modelId="{689025E8-E2B4-45A4-97D4-0410A6B21D8D}" type="pres">
      <dgm:prSet presAssocID="{F496B02D-B30F-4E4E-8C03-5D6913E4DB65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de-CH"/>
        </a:p>
      </dgm:t>
    </dgm:pt>
    <dgm:pt modelId="{F4F4927D-D122-4BF2-861B-D602DC0A22EE}" type="pres">
      <dgm:prSet presAssocID="{F496B02D-B30F-4E4E-8C03-5D6913E4DB65}" presName="titleText2" presStyleLbl="fgAcc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de-CH"/>
        </a:p>
      </dgm:t>
    </dgm:pt>
    <dgm:pt modelId="{4DDF7A69-4E5F-4528-B87D-5951B0BE1CF7}" type="pres">
      <dgm:prSet presAssocID="{F496B02D-B30F-4E4E-8C03-5D6913E4DB65}" presName="rootConnector" presStyleLbl="node3" presStyleIdx="0" presStyleCnt="0"/>
      <dgm:spPr/>
      <dgm:t>
        <a:bodyPr/>
        <a:lstStyle/>
        <a:p>
          <a:endParaRPr lang="de-CH"/>
        </a:p>
      </dgm:t>
    </dgm:pt>
    <dgm:pt modelId="{B15AEE09-0BF7-4C98-958A-48FB0F7E8A05}" type="pres">
      <dgm:prSet presAssocID="{F496B02D-B30F-4E4E-8C03-5D6913E4DB65}" presName="hierChild4" presStyleCnt="0"/>
      <dgm:spPr/>
    </dgm:pt>
    <dgm:pt modelId="{085AC520-8D36-4B40-AFD3-D8150B965387}" type="pres">
      <dgm:prSet presAssocID="{71D5D7D1-E07B-4D77-B3D4-BB4E16250F6C}" presName="Name37" presStyleLbl="parChTrans1D4" presStyleIdx="0" presStyleCnt="1"/>
      <dgm:spPr/>
      <dgm:t>
        <a:bodyPr/>
        <a:lstStyle/>
        <a:p>
          <a:endParaRPr lang="de-CH"/>
        </a:p>
      </dgm:t>
    </dgm:pt>
    <dgm:pt modelId="{9901D991-79A3-40D8-83F9-F064903A6E46}" type="pres">
      <dgm:prSet presAssocID="{82840133-6554-4E40-A084-5D802B36BCDA}" presName="hierRoot2" presStyleCnt="0">
        <dgm:presLayoutVars>
          <dgm:hierBranch val="init"/>
        </dgm:presLayoutVars>
      </dgm:prSet>
      <dgm:spPr/>
    </dgm:pt>
    <dgm:pt modelId="{20A2A310-8D12-493E-9E13-CD74CA9736FE}" type="pres">
      <dgm:prSet presAssocID="{82840133-6554-4E40-A084-5D802B36BCDA}" presName="rootComposite" presStyleCnt="0"/>
      <dgm:spPr/>
    </dgm:pt>
    <dgm:pt modelId="{0F085D1F-FF61-4CEC-94D1-98322E79E0B0}" type="pres">
      <dgm:prSet presAssocID="{82840133-6554-4E40-A084-5D802B36BCDA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de-CH"/>
        </a:p>
      </dgm:t>
    </dgm:pt>
    <dgm:pt modelId="{2C9E9DD9-1819-4A21-8090-5D485E2DE968}" type="pres">
      <dgm:prSet presAssocID="{82840133-6554-4E40-A084-5D802B36BCDA}" presName="titleText2" presStyleLbl="fgAcc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de-CH"/>
        </a:p>
      </dgm:t>
    </dgm:pt>
    <dgm:pt modelId="{867C31EE-4526-481A-9544-AE03D94550A6}" type="pres">
      <dgm:prSet presAssocID="{82840133-6554-4E40-A084-5D802B36BCDA}" presName="rootConnector" presStyleLbl="node4" presStyleIdx="0" presStyleCnt="0"/>
      <dgm:spPr/>
      <dgm:t>
        <a:bodyPr/>
        <a:lstStyle/>
        <a:p>
          <a:endParaRPr lang="de-CH"/>
        </a:p>
      </dgm:t>
    </dgm:pt>
    <dgm:pt modelId="{3DC378F9-0032-4341-9923-F651A4B5F98A}" type="pres">
      <dgm:prSet presAssocID="{82840133-6554-4E40-A084-5D802B36BCDA}" presName="hierChild4" presStyleCnt="0"/>
      <dgm:spPr/>
    </dgm:pt>
    <dgm:pt modelId="{637A166A-BE8E-4BFB-BA7B-FD6E84DF4FFA}" type="pres">
      <dgm:prSet presAssocID="{82840133-6554-4E40-A084-5D802B36BCDA}" presName="hierChild5" presStyleCnt="0"/>
      <dgm:spPr/>
    </dgm:pt>
    <dgm:pt modelId="{9A41EE42-D203-4A1C-8AC8-A274851401A8}" type="pres">
      <dgm:prSet presAssocID="{F496B02D-B30F-4E4E-8C03-5D6913E4DB65}" presName="hierChild5" presStyleCnt="0"/>
      <dgm:spPr/>
    </dgm:pt>
    <dgm:pt modelId="{7844E54D-E1F5-4FF3-A4B4-6583036B5DE3}" type="pres">
      <dgm:prSet presAssocID="{D578A5C0-A551-4F4A-9DD3-E75D284AA18E}" presName="hierChild5" presStyleCnt="0"/>
      <dgm:spPr/>
    </dgm:pt>
    <dgm:pt modelId="{7044B308-ECCD-43E3-951D-3BC45DEA3AEA}" type="pres">
      <dgm:prSet presAssocID="{B99D2879-380F-4E18-BF7B-75CEA0B12238}" presName="hierChild3" presStyleCnt="0"/>
      <dgm:spPr/>
    </dgm:pt>
  </dgm:ptLst>
  <dgm:cxnLst>
    <dgm:cxn modelId="{4381FD35-CFE8-4A7F-9961-5ECB861A8BCD}" type="presOf" srcId="{8742C6CD-389E-4D3E-B18A-B71B2F817953}" destId="{81313EAC-FFF3-4004-876D-0EAE0A021534}" srcOrd="0" destOrd="0" presId="urn:microsoft.com/office/officeart/2008/layout/NameandTitleOrganizationalChart"/>
    <dgm:cxn modelId="{178B94D1-D3DD-40D6-9018-41A307097131}" type="presOf" srcId="{B462241A-8478-4526-A17B-5B4DB30AC1A1}" destId="{2C9E9DD9-1819-4A21-8090-5D485E2DE968}" srcOrd="0" destOrd="0" presId="urn:microsoft.com/office/officeart/2008/layout/NameandTitleOrganizationalChart"/>
    <dgm:cxn modelId="{40E444F5-4230-48DF-BDB6-5A986A6983E5}" type="presOf" srcId="{371DC290-EFA0-4947-9F76-FFB4B9EA8B42}" destId="{52DC964E-BD01-48A9-A03A-1DDF121A4C5E}" srcOrd="0" destOrd="0" presId="urn:microsoft.com/office/officeart/2008/layout/NameandTitleOrganizationalChart"/>
    <dgm:cxn modelId="{BC70716E-AF2F-4E7B-BA2A-477F7A5D5BBE}" type="presOf" srcId="{9D3DA901-BD6E-4F10-BAD7-20D004D205AE}" destId="{423278AE-9619-43FB-93CE-6381DA64626A}" srcOrd="0" destOrd="0" presId="urn:microsoft.com/office/officeart/2008/layout/NameandTitleOrganizationalChart"/>
    <dgm:cxn modelId="{368CAC2E-C3E3-4027-BB70-61B33598D5F3}" type="presOf" srcId="{D578A5C0-A551-4F4A-9DD3-E75D284AA18E}" destId="{E68A6212-F4C8-4A2E-9F53-8478C9408FDA}" srcOrd="0" destOrd="0" presId="urn:microsoft.com/office/officeart/2008/layout/NameandTitleOrganizationalChart"/>
    <dgm:cxn modelId="{FC909AE6-469F-4B1D-AD8D-16D58A2019AE}" type="presOf" srcId="{E59AA088-0593-48A7-B36C-D299540DA4AE}" destId="{46A38784-DBA3-4250-A3E3-61661679F1BB}" srcOrd="0" destOrd="0" presId="urn:microsoft.com/office/officeart/2008/layout/NameandTitleOrganizationalChart"/>
    <dgm:cxn modelId="{B70EA5FF-0FC5-4784-B79C-E61B32CE47D8}" type="presOf" srcId="{F496B02D-B30F-4E4E-8C03-5D6913E4DB65}" destId="{689025E8-E2B4-45A4-97D4-0410A6B21D8D}" srcOrd="0" destOrd="0" presId="urn:microsoft.com/office/officeart/2008/layout/NameandTitleOrganizationalChart"/>
    <dgm:cxn modelId="{42F82785-0378-402F-A744-6A4DFA17B6CA}" type="presOf" srcId="{96ED6DF1-ED26-4915-8A99-A63E221E49F2}" destId="{1B8F342D-79C7-486D-9747-BFA3F1FC5740}" srcOrd="0" destOrd="0" presId="urn:microsoft.com/office/officeart/2008/layout/NameandTitleOrganizationalChart"/>
    <dgm:cxn modelId="{3189DE2B-24BB-4430-B0B9-BFC0E04D5E69}" type="presOf" srcId="{37964060-7CAA-4594-B4F4-F0399B617F1B}" destId="{722AEC72-E38E-4322-B294-E6C91D3E49D3}" srcOrd="0" destOrd="0" presId="urn:microsoft.com/office/officeart/2008/layout/NameandTitleOrganizationalChart"/>
    <dgm:cxn modelId="{C91916C6-BF8D-463E-9927-777D41F114EE}" srcId="{B99D2879-380F-4E18-BF7B-75CEA0B12238}" destId="{37964060-7CAA-4594-B4F4-F0399B617F1B}" srcOrd="0" destOrd="0" parTransId="{AE186C80-FFE9-4596-87A6-4AB0D135D926}" sibTransId="{96ED6DF1-ED26-4915-8A99-A63E221E49F2}"/>
    <dgm:cxn modelId="{983D7FFD-E1D9-4C29-93F3-7761C6D1CCFE}" type="presOf" srcId="{4E9C44F9-F530-416D-93A0-BBD9464A317C}" destId="{0A13BCE9-ACBA-45C0-BA77-0A0F4C7E6378}" srcOrd="0" destOrd="0" presId="urn:microsoft.com/office/officeart/2008/layout/NameandTitleOrganizationalChart"/>
    <dgm:cxn modelId="{BFF35528-4449-47E5-9752-6EAB99719270}" type="presOf" srcId="{71D5D7D1-E07B-4D77-B3D4-BB4E16250F6C}" destId="{085AC520-8D36-4B40-AFD3-D8150B965387}" srcOrd="0" destOrd="0" presId="urn:microsoft.com/office/officeart/2008/layout/NameandTitleOrganizationalChart"/>
    <dgm:cxn modelId="{6ACC802B-8BDC-48B8-81F9-9EE5C2563CEE}" srcId="{F496B02D-B30F-4E4E-8C03-5D6913E4DB65}" destId="{82840133-6554-4E40-A084-5D802B36BCDA}" srcOrd="0" destOrd="0" parTransId="{71D5D7D1-E07B-4D77-B3D4-BB4E16250F6C}" sibTransId="{B462241A-8478-4526-A17B-5B4DB30AC1A1}"/>
    <dgm:cxn modelId="{492F9932-2CC3-402B-992D-1DDCE767E3C8}" type="presOf" srcId="{B99D2879-380F-4E18-BF7B-75CEA0B12238}" destId="{97E86559-D240-4E57-A6ED-D1E7EE5F2CC3}" srcOrd="1" destOrd="0" presId="urn:microsoft.com/office/officeart/2008/layout/NameandTitleOrganizationalChart"/>
    <dgm:cxn modelId="{35985883-26CA-42CF-8333-4443BD4E4FF0}" type="presOf" srcId="{82840133-6554-4E40-A084-5D802B36BCDA}" destId="{0F085D1F-FF61-4CEC-94D1-98322E79E0B0}" srcOrd="0" destOrd="0" presId="urn:microsoft.com/office/officeart/2008/layout/NameandTitleOrganizationalChart"/>
    <dgm:cxn modelId="{195FED6E-B4F4-4A22-B837-462C76122CF7}" srcId="{B99D2879-380F-4E18-BF7B-75CEA0B12238}" destId="{4E9C44F9-F530-416D-93A0-BBD9464A317C}" srcOrd="1" destOrd="0" parTransId="{8742C6CD-389E-4D3E-B18A-B71B2F817953}" sibTransId="{B18B607A-8D1E-4577-AFE4-8690BC3AE484}"/>
    <dgm:cxn modelId="{35EB8234-BB15-452D-B8FA-6EA8121A58A5}" type="presOf" srcId="{37964060-7CAA-4594-B4F4-F0399B617F1B}" destId="{22F89340-063E-4544-8C30-1D1F551E0232}" srcOrd="1" destOrd="0" presId="urn:microsoft.com/office/officeart/2008/layout/NameandTitleOrganizationalChart"/>
    <dgm:cxn modelId="{E413BED2-2BAD-4051-AC22-FD0691472264}" type="presOf" srcId="{AE186C80-FFE9-4596-87A6-4AB0D135D926}" destId="{66B6E616-D782-4B6B-88FE-168E4D6A28DF}" srcOrd="0" destOrd="0" presId="urn:microsoft.com/office/officeart/2008/layout/NameandTitleOrganizationalChart"/>
    <dgm:cxn modelId="{EB43479F-DCD7-4293-A2A7-6DF91BB5CAF1}" type="presOf" srcId="{F496B02D-B30F-4E4E-8C03-5D6913E4DB65}" destId="{4DDF7A69-4E5F-4528-B87D-5951B0BE1CF7}" srcOrd="1" destOrd="0" presId="urn:microsoft.com/office/officeart/2008/layout/NameandTitleOrganizationalChart"/>
    <dgm:cxn modelId="{68AB2D7B-CC8E-4D7C-91B3-B9255592D450}" type="presOf" srcId="{82840133-6554-4E40-A084-5D802B36BCDA}" destId="{867C31EE-4526-481A-9544-AE03D94550A6}" srcOrd="1" destOrd="0" presId="urn:microsoft.com/office/officeart/2008/layout/NameandTitleOrganizationalChart"/>
    <dgm:cxn modelId="{FCB16A9A-852A-4B2E-A184-B10E120DE95D}" type="presOf" srcId="{77B10C72-B0A1-4267-BEFE-0DA7F0F6AEC4}" destId="{53EE807C-A619-41D7-86DA-1B5DE518EB8A}" srcOrd="0" destOrd="0" presId="urn:microsoft.com/office/officeart/2008/layout/NameandTitleOrganizationalChart"/>
    <dgm:cxn modelId="{5A8554E5-DF6E-4A9F-BC13-1183BEBCB9E2}" type="presOf" srcId="{B99D2879-380F-4E18-BF7B-75CEA0B12238}" destId="{3F8962A2-0D8E-4F5F-8555-C3A6744E192B}" srcOrd="0" destOrd="0" presId="urn:microsoft.com/office/officeart/2008/layout/NameandTitleOrganizationalChart"/>
    <dgm:cxn modelId="{80D09752-8216-43FE-B22B-625CF96D2707}" srcId="{D578A5C0-A551-4F4A-9DD3-E75D284AA18E}" destId="{F496B02D-B30F-4E4E-8C03-5D6913E4DB65}" srcOrd="0" destOrd="0" parTransId="{E59AA088-0593-48A7-B36C-D299540DA4AE}" sibTransId="{032A51A6-CA91-4B2F-8722-3CE1288CD965}"/>
    <dgm:cxn modelId="{0DFF63B4-0D54-4852-8B43-267392755BF6}" type="presOf" srcId="{68C2E415-BDF4-4C75-8434-85D486CC19B8}" destId="{FC3843AB-D858-439A-8E77-1BBC10B1C413}" srcOrd="0" destOrd="0" presId="urn:microsoft.com/office/officeart/2008/layout/NameandTitleOrganizationalChart"/>
    <dgm:cxn modelId="{3F36CB6B-7E34-4B4B-8A7D-17F0EBFD18F7}" type="presOf" srcId="{4E9C44F9-F530-416D-93A0-BBD9464A317C}" destId="{AC5D9168-3BAA-41D4-B591-369400C298CE}" srcOrd="1" destOrd="0" presId="urn:microsoft.com/office/officeart/2008/layout/NameandTitleOrganizationalChart"/>
    <dgm:cxn modelId="{7D91C4DC-21E3-412F-85A6-19C627A6A2B9}" type="presOf" srcId="{D578A5C0-A551-4F4A-9DD3-E75D284AA18E}" destId="{B1AAAB07-4490-4666-85CE-C6C5BE29E8EE}" srcOrd="1" destOrd="0" presId="urn:microsoft.com/office/officeart/2008/layout/NameandTitleOrganizationalChart"/>
    <dgm:cxn modelId="{6DD5AE19-D76E-4346-ADFB-52E6B0288BBD}" srcId="{B99D2879-380F-4E18-BF7B-75CEA0B12238}" destId="{D578A5C0-A551-4F4A-9DD3-E75D284AA18E}" srcOrd="2" destOrd="0" parTransId="{371DC290-EFA0-4947-9F76-FFB4B9EA8B42}" sibTransId="{68C2E415-BDF4-4C75-8434-85D486CC19B8}"/>
    <dgm:cxn modelId="{206A4C94-ADAD-4456-ADAF-85FA498636A5}" type="presOf" srcId="{032A51A6-CA91-4B2F-8722-3CE1288CD965}" destId="{F4F4927D-D122-4BF2-861B-D602DC0A22EE}" srcOrd="0" destOrd="0" presId="urn:microsoft.com/office/officeart/2008/layout/NameandTitleOrganizationalChart"/>
    <dgm:cxn modelId="{BEDD7E61-C831-4F7B-8089-EA0D37506038}" srcId="{9D3DA901-BD6E-4F10-BAD7-20D004D205AE}" destId="{B99D2879-380F-4E18-BF7B-75CEA0B12238}" srcOrd="0" destOrd="0" parTransId="{150EE0A1-EFD3-4CB9-9BE6-0CF5D5E4F681}" sibTransId="{77B10C72-B0A1-4267-BEFE-0DA7F0F6AEC4}"/>
    <dgm:cxn modelId="{3CCA30F6-FF97-4F62-98D4-BAED05ADD26F}" type="presOf" srcId="{B18B607A-8D1E-4577-AFE4-8690BC3AE484}" destId="{3F05A929-B3AD-4710-9E5C-4A725791AB60}" srcOrd="0" destOrd="0" presId="urn:microsoft.com/office/officeart/2008/layout/NameandTitleOrganizationalChart"/>
    <dgm:cxn modelId="{22BBA0A6-7598-4D43-8223-EBA1E0421C24}" type="presParOf" srcId="{423278AE-9619-43FB-93CE-6381DA64626A}" destId="{1F54C969-0F30-4146-94DA-8342B49964D2}" srcOrd="0" destOrd="0" presId="urn:microsoft.com/office/officeart/2008/layout/NameandTitleOrganizationalChart"/>
    <dgm:cxn modelId="{35A3E082-73A0-4369-BC58-2EBB19141761}" type="presParOf" srcId="{1F54C969-0F30-4146-94DA-8342B49964D2}" destId="{E5CEEF76-364C-4E45-A3E5-D839C3DE11A5}" srcOrd="0" destOrd="0" presId="urn:microsoft.com/office/officeart/2008/layout/NameandTitleOrganizationalChart"/>
    <dgm:cxn modelId="{7A032734-200F-494C-B9D5-20794783B89D}" type="presParOf" srcId="{E5CEEF76-364C-4E45-A3E5-D839C3DE11A5}" destId="{3F8962A2-0D8E-4F5F-8555-C3A6744E192B}" srcOrd="0" destOrd="0" presId="urn:microsoft.com/office/officeart/2008/layout/NameandTitleOrganizationalChart"/>
    <dgm:cxn modelId="{ADB77110-945E-4151-BCE1-A72F6414D4D9}" type="presParOf" srcId="{E5CEEF76-364C-4E45-A3E5-D839C3DE11A5}" destId="{53EE807C-A619-41D7-86DA-1B5DE518EB8A}" srcOrd="1" destOrd="0" presId="urn:microsoft.com/office/officeart/2008/layout/NameandTitleOrganizationalChart"/>
    <dgm:cxn modelId="{850C35B0-3AB8-41A1-98D9-508CFC8AB649}" type="presParOf" srcId="{E5CEEF76-364C-4E45-A3E5-D839C3DE11A5}" destId="{97E86559-D240-4E57-A6ED-D1E7EE5F2CC3}" srcOrd="2" destOrd="0" presId="urn:microsoft.com/office/officeart/2008/layout/NameandTitleOrganizationalChart"/>
    <dgm:cxn modelId="{58058907-B797-4E55-B1C4-F4BADC6D9E0F}" type="presParOf" srcId="{1F54C969-0F30-4146-94DA-8342B49964D2}" destId="{2039A997-BB48-4DE2-9622-1516564C852C}" srcOrd="1" destOrd="0" presId="urn:microsoft.com/office/officeart/2008/layout/NameandTitleOrganizationalChart"/>
    <dgm:cxn modelId="{81CBD662-3FAF-4946-9392-EF797ACCAB52}" type="presParOf" srcId="{2039A997-BB48-4DE2-9622-1516564C852C}" destId="{66B6E616-D782-4B6B-88FE-168E4D6A28DF}" srcOrd="0" destOrd="0" presId="urn:microsoft.com/office/officeart/2008/layout/NameandTitleOrganizationalChart"/>
    <dgm:cxn modelId="{0170B128-DF9E-494A-835F-B6E25627FDBF}" type="presParOf" srcId="{2039A997-BB48-4DE2-9622-1516564C852C}" destId="{BD71345A-A1B1-4EB7-B0AA-75294D79EBDE}" srcOrd="1" destOrd="0" presId="urn:microsoft.com/office/officeart/2008/layout/NameandTitleOrganizationalChart"/>
    <dgm:cxn modelId="{662C5E09-9CFE-47A4-BC39-68BC5C4C39E5}" type="presParOf" srcId="{BD71345A-A1B1-4EB7-B0AA-75294D79EBDE}" destId="{149F8650-C82E-4A64-9DB1-9C4BE26B437F}" srcOrd="0" destOrd="0" presId="urn:microsoft.com/office/officeart/2008/layout/NameandTitleOrganizationalChart"/>
    <dgm:cxn modelId="{E3640FEF-A6A3-4D83-AD2E-ECBA679E1A98}" type="presParOf" srcId="{149F8650-C82E-4A64-9DB1-9C4BE26B437F}" destId="{722AEC72-E38E-4322-B294-E6C91D3E49D3}" srcOrd="0" destOrd="0" presId="urn:microsoft.com/office/officeart/2008/layout/NameandTitleOrganizationalChart"/>
    <dgm:cxn modelId="{F65CDED9-9581-4419-8FD4-C4464E23C1A7}" type="presParOf" srcId="{149F8650-C82E-4A64-9DB1-9C4BE26B437F}" destId="{1B8F342D-79C7-486D-9747-BFA3F1FC5740}" srcOrd="1" destOrd="0" presId="urn:microsoft.com/office/officeart/2008/layout/NameandTitleOrganizationalChart"/>
    <dgm:cxn modelId="{DD3B1902-0C86-4328-800D-9CFB67B14250}" type="presParOf" srcId="{149F8650-C82E-4A64-9DB1-9C4BE26B437F}" destId="{22F89340-063E-4544-8C30-1D1F551E0232}" srcOrd="2" destOrd="0" presId="urn:microsoft.com/office/officeart/2008/layout/NameandTitleOrganizationalChart"/>
    <dgm:cxn modelId="{144E4C60-68C0-458A-9E35-A3C3048E887D}" type="presParOf" srcId="{BD71345A-A1B1-4EB7-B0AA-75294D79EBDE}" destId="{47E53258-3D87-4895-A0E1-879F3D33224C}" srcOrd="1" destOrd="0" presId="urn:microsoft.com/office/officeart/2008/layout/NameandTitleOrganizationalChart"/>
    <dgm:cxn modelId="{174A9536-1D5B-4662-8CA1-E6C11AEA1586}" type="presParOf" srcId="{BD71345A-A1B1-4EB7-B0AA-75294D79EBDE}" destId="{5084F180-1753-46A4-9DBC-0D18C7882734}" srcOrd="2" destOrd="0" presId="urn:microsoft.com/office/officeart/2008/layout/NameandTitleOrganizationalChart"/>
    <dgm:cxn modelId="{89BD3CB5-19CA-4D04-AA30-D29DCE6D7D96}" type="presParOf" srcId="{2039A997-BB48-4DE2-9622-1516564C852C}" destId="{81313EAC-FFF3-4004-876D-0EAE0A021534}" srcOrd="2" destOrd="0" presId="urn:microsoft.com/office/officeart/2008/layout/NameandTitleOrganizationalChart"/>
    <dgm:cxn modelId="{F954CB79-4C00-496D-8A42-225924DC90CF}" type="presParOf" srcId="{2039A997-BB48-4DE2-9622-1516564C852C}" destId="{8C6F1520-3CAE-4CF6-B836-EA9477866FF9}" srcOrd="3" destOrd="0" presId="urn:microsoft.com/office/officeart/2008/layout/NameandTitleOrganizationalChart"/>
    <dgm:cxn modelId="{1951EE4B-F3F3-43B3-A045-05A562652B7B}" type="presParOf" srcId="{8C6F1520-3CAE-4CF6-B836-EA9477866FF9}" destId="{F8D66428-1A16-470C-A839-E928AE3D3790}" srcOrd="0" destOrd="0" presId="urn:microsoft.com/office/officeart/2008/layout/NameandTitleOrganizationalChart"/>
    <dgm:cxn modelId="{079618A2-C93B-4C9B-BF3D-ACB1659228C3}" type="presParOf" srcId="{F8D66428-1A16-470C-A839-E928AE3D3790}" destId="{0A13BCE9-ACBA-45C0-BA77-0A0F4C7E6378}" srcOrd="0" destOrd="0" presId="urn:microsoft.com/office/officeart/2008/layout/NameandTitleOrganizationalChart"/>
    <dgm:cxn modelId="{7CA46A79-7EC8-4DF9-AE02-9148492963A9}" type="presParOf" srcId="{F8D66428-1A16-470C-A839-E928AE3D3790}" destId="{3F05A929-B3AD-4710-9E5C-4A725791AB60}" srcOrd="1" destOrd="0" presId="urn:microsoft.com/office/officeart/2008/layout/NameandTitleOrganizationalChart"/>
    <dgm:cxn modelId="{5E28AFE3-3C60-4738-9B8F-B7B17FDB9478}" type="presParOf" srcId="{F8D66428-1A16-470C-A839-E928AE3D3790}" destId="{AC5D9168-3BAA-41D4-B591-369400C298CE}" srcOrd="2" destOrd="0" presId="urn:microsoft.com/office/officeart/2008/layout/NameandTitleOrganizationalChart"/>
    <dgm:cxn modelId="{3AFF8C18-56AB-4840-9DA5-890AB5D1C7AB}" type="presParOf" srcId="{8C6F1520-3CAE-4CF6-B836-EA9477866FF9}" destId="{C0F7EAE5-21B1-429C-B537-BDAF410DFDA5}" srcOrd="1" destOrd="0" presId="urn:microsoft.com/office/officeart/2008/layout/NameandTitleOrganizationalChart"/>
    <dgm:cxn modelId="{897C6FE9-3ED7-4487-A0FD-D1BD97581EB2}" type="presParOf" srcId="{8C6F1520-3CAE-4CF6-B836-EA9477866FF9}" destId="{B9F34B36-6D2B-490A-8F9D-FA9ECCB22901}" srcOrd="2" destOrd="0" presId="urn:microsoft.com/office/officeart/2008/layout/NameandTitleOrganizationalChart"/>
    <dgm:cxn modelId="{483D2322-2B55-49B7-B5FA-8BA106A1F8FA}" type="presParOf" srcId="{2039A997-BB48-4DE2-9622-1516564C852C}" destId="{52DC964E-BD01-48A9-A03A-1DDF121A4C5E}" srcOrd="4" destOrd="0" presId="urn:microsoft.com/office/officeart/2008/layout/NameandTitleOrganizationalChart"/>
    <dgm:cxn modelId="{EB23AA28-7854-4810-839C-971D83E31F7C}" type="presParOf" srcId="{2039A997-BB48-4DE2-9622-1516564C852C}" destId="{0C402553-7368-485F-9866-377BFF2804B4}" srcOrd="5" destOrd="0" presId="urn:microsoft.com/office/officeart/2008/layout/NameandTitleOrganizationalChart"/>
    <dgm:cxn modelId="{47C178C9-6D34-4483-97E6-054B2D385B66}" type="presParOf" srcId="{0C402553-7368-485F-9866-377BFF2804B4}" destId="{33047B1F-476F-4421-9617-0D31BD70BF77}" srcOrd="0" destOrd="0" presId="urn:microsoft.com/office/officeart/2008/layout/NameandTitleOrganizationalChart"/>
    <dgm:cxn modelId="{AE37E146-83F1-4329-AC2B-C9D91EDC2D7B}" type="presParOf" srcId="{33047B1F-476F-4421-9617-0D31BD70BF77}" destId="{E68A6212-F4C8-4A2E-9F53-8478C9408FDA}" srcOrd="0" destOrd="0" presId="urn:microsoft.com/office/officeart/2008/layout/NameandTitleOrganizationalChart"/>
    <dgm:cxn modelId="{973370F3-4D2F-4B2C-9C32-78A8AF5699A9}" type="presParOf" srcId="{33047B1F-476F-4421-9617-0D31BD70BF77}" destId="{FC3843AB-D858-439A-8E77-1BBC10B1C413}" srcOrd="1" destOrd="0" presId="urn:microsoft.com/office/officeart/2008/layout/NameandTitleOrganizationalChart"/>
    <dgm:cxn modelId="{D886456B-1614-4BA9-B512-727EA2B97748}" type="presParOf" srcId="{33047B1F-476F-4421-9617-0D31BD70BF77}" destId="{B1AAAB07-4490-4666-85CE-C6C5BE29E8EE}" srcOrd="2" destOrd="0" presId="urn:microsoft.com/office/officeart/2008/layout/NameandTitleOrganizationalChart"/>
    <dgm:cxn modelId="{0A4E6BE1-CF4A-4CBF-AF04-41F2975F09C3}" type="presParOf" srcId="{0C402553-7368-485F-9866-377BFF2804B4}" destId="{4175DE3F-AE6D-4F78-A82D-7BCD77103401}" srcOrd="1" destOrd="0" presId="urn:microsoft.com/office/officeart/2008/layout/NameandTitleOrganizationalChart"/>
    <dgm:cxn modelId="{39EF2B8C-831E-4644-B030-AE9009ACB5AB}" type="presParOf" srcId="{4175DE3F-AE6D-4F78-A82D-7BCD77103401}" destId="{46A38784-DBA3-4250-A3E3-61661679F1BB}" srcOrd="0" destOrd="0" presId="urn:microsoft.com/office/officeart/2008/layout/NameandTitleOrganizationalChart"/>
    <dgm:cxn modelId="{68CDB228-9ABB-4997-A20A-8738890E63AB}" type="presParOf" srcId="{4175DE3F-AE6D-4F78-A82D-7BCD77103401}" destId="{921B53C9-19D1-4F40-A442-B1FF596C5C38}" srcOrd="1" destOrd="0" presId="urn:microsoft.com/office/officeart/2008/layout/NameandTitleOrganizationalChart"/>
    <dgm:cxn modelId="{ED9CBDFE-6CEF-4784-AEDD-85DD9B6401E7}" type="presParOf" srcId="{921B53C9-19D1-4F40-A442-B1FF596C5C38}" destId="{AAE7BEEE-CDA1-47C4-AE86-D12FF21739D2}" srcOrd="0" destOrd="0" presId="urn:microsoft.com/office/officeart/2008/layout/NameandTitleOrganizationalChart"/>
    <dgm:cxn modelId="{FD728496-9382-4420-8804-C805C5A522A2}" type="presParOf" srcId="{AAE7BEEE-CDA1-47C4-AE86-D12FF21739D2}" destId="{689025E8-E2B4-45A4-97D4-0410A6B21D8D}" srcOrd="0" destOrd="0" presId="urn:microsoft.com/office/officeart/2008/layout/NameandTitleOrganizationalChart"/>
    <dgm:cxn modelId="{D77F5FAC-59F7-4B00-9E84-A836B34C72B8}" type="presParOf" srcId="{AAE7BEEE-CDA1-47C4-AE86-D12FF21739D2}" destId="{F4F4927D-D122-4BF2-861B-D602DC0A22EE}" srcOrd="1" destOrd="0" presId="urn:microsoft.com/office/officeart/2008/layout/NameandTitleOrganizationalChart"/>
    <dgm:cxn modelId="{DBECA43F-9734-4E31-AFE5-962359D05FF0}" type="presParOf" srcId="{AAE7BEEE-CDA1-47C4-AE86-D12FF21739D2}" destId="{4DDF7A69-4E5F-4528-B87D-5951B0BE1CF7}" srcOrd="2" destOrd="0" presId="urn:microsoft.com/office/officeart/2008/layout/NameandTitleOrganizationalChart"/>
    <dgm:cxn modelId="{2A20A239-3320-46A6-B524-1C32173B04A5}" type="presParOf" srcId="{921B53C9-19D1-4F40-A442-B1FF596C5C38}" destId="{B15AEE09-0BF7-4C98-958A-48FB0F7E8A05}" srcOrd="1" destOrd="0" presId="urn:microsoft.com/office/officeart/2008/layout/NameandTitleOrganizationalChart"/>
    <dgm:cxn modelId="{E39AAFBF-A18E-4EE7-A953-3C35840E5A20}" type="presParOf" srcId="{B15AEE09-0BF7-4C98-958A-48FB0F7E8A05}" destId="{085AC520-8D36-4B40-AFD3-D8150B965387}" srcOrd="0" destOrd="0" presId="urn:microsoft.com/office/officeart/2008/layout/NameandTitleOrganizationalChart"/>
    <dgm:cxn modelId="{913B41BB-9E7A-4FB7-9C35-0135C000EC86}" type="presParOf" srcId="{B15AEE09-0BF7-4C98-958A-48FB0F7E8A05}" destId="{9901D991-79A3-40D8-83F9-F064903A6E46}" srcOrd="1" destOrd="0" presId="urn:microsoft.com/office/officeart/2008/layout/NameandTitleOrganizationalChart"/>
    <dgm:cxn modelId="{8E3DB51A-C108-4BB8-AFBC-27E13980D98F}" type="presParOf" srcId="{9901D991-79A3-40D8-83F9-F064903A6E46}" destId="{20A2A310-8D12-493E-9E13-CD74CA9736FE}" srcOrd="0" destOrd="0" presId="urn:microsoft.com/office/officeart/2008/layout/NameandTitleOrganizationalChart"/>
    <dgm:cxn modelId="{A0F34FC7-646E-45BD-849A-5C9A1CD32B2A}" type="presParOf" srcId="{20A2A310-8D12-493E-9E13-CD74CA9736FE}" destId="{0F085D1F-FF61-4CEC-94D1-98322E79E0B0}" srcOrd="0" destOrd="0" presId="urn:microsoft.com/office/officeart/2008/layout/NameandTitleOrganizationalChart"/>
    <dgm:cxn modelId="{2FEB26DB-67AC-4ECB-A304-6257158F0CCF}" type="presParOf" srcId="{20A2A310-8D12-493E-9E13-CD74CA9736FE}" destId="{2C9E9DD9-1819-4A21-8090-5D485E2DE968}" srcOrd="1" destOrd="0" presId="urn:microsoft.com/office/officeart/2008/layout/NameandTitleOrganizationalChart"/>
    <dgm:cxn modelId="{6A243465-A56D-4C45-BB6B-03FFDF90C392}" type="presParOf" srcId="{20A2A310-8D12-493E-9E13-CD74CA9736FE}" destId="{867C31EE-4526-481A-9544-AE03D94550A6}" srcOrd="2" destOrd="0" presId="urn:microsoft.com/office/officeart/2008/layout/NameandTitleOrganizationalChart"/>
    <dgm:cxn modelId="{F05491C8-EDD7-4B8D-ABA2-F03192278032}" type="presParOf" srcId="{9901D991-79A3-40D8-83F9-F064903A6E46}" destId="{3DC378F9-0032-4341-9923-F651A4B5F98A}" srcOrd="1" destOrd="0" presId="urn:microsoft.com/office/officeart/2008/layout/NameandTitleOrganizationalChart"/>
    <dgm:cxn modelId="{91A1B200-63A2-4ACC-8E82-E795C0C12DC4}" type="presParOf" srcId="{9901D991-79A3-40D8-83F9-F064903A6E46}" destId="{637A166A-BE8E-4BFB-BA7B-FD6E84DF4FFA}" srcOrd="2" destOrd="0" presId="urn:microsoft.com/office/officeart/2008/layout/NameandTitleOrganizationalChart"/>
    <dgm:cxn modelId="{E7D37BDB-E9D5-48E8-8B2B-99D203F3A5F8}" type="presParOf" srcId="{921B53C9-19D1-4F40-A442-B1FF596C5C38}" destId="{9A41EE42-D203-4A1C-8AC8-A274851401A8}" srcOrd="2" destOrd="0" presId="urn:microsoft.com/office/officeart/2008/layout/NameandTitleOrganizationalChart"/>
    <dgm:cxn modelId="{7E15CBC1-CCBC-41C4-8CE2-5D472E703E89}" type="presParOf" srcId="{0C402553-7368-485F-9866-377BFF2804B4}" destId="{7844E54D-E1F5-4FF3-A4B4-6583036B5DE3}" srcOrd="2" destOrd="0" presId="urn:microsoft.com/office/officeart/2008/layout/NameandTitleOrganizationalChart"/>
    <dgm:cxn modelId="{0EA1DDA7-2E20-436D-8AD2-4C20672EBD76}" type="presParOf" srcId="{1F54C969-0F30-4146-94DA-8342B49964D2}" destId="{7044B308-ECCD-43E3-951D-3BC45DEA3AEA}" srcOrd="2" destOrd="0" presId="urn:microsoft.com/office/officeart/2008/layout/NameandTitleOrganizationalChar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AC520-8D36-4B40-AFD3-D8150B965387}">
      <dsp:nvSpPr>
        <dsp:cNvPr id="0" name=""/>
        <dsp:cNvSpPr/>
      </dsp:nvSpPr>
      <dsp:spPr>
        <a:xfrm>
          <a:off x="5548858" y="2713068"/>
          <a:ext cx="91440" cy="377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05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38784-DBA3-4250-A3E3-61661679F1BB}">
      <dsp:nvSpPr>
        <dsp:cNvPr id="0" name=""/>
        <dsp:cNvSpPr/>
      </dsp:nvSpPr>
      <dsp:spPr>
        <a:xfrm>
          <a:off x="5548858" y="1683432"/>
          <a:ext cx="91440" cy="377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05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C964E-BD01-48A9-A03A-1DDF121A4C5E}">
      <dsp:nvSpPr>
        <dsp:cNvPr id="0" name=""/>
        <dsp:cNvSpPr/>
      </dsp:nvSpPr>
      <dsp:spPr>
        <a:xfrm>
          <a:off x="3903582" y="653795"/>
          <a:ext cx="1690995" cy="377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79"/>
              </a:lnTo>
              <a:lnTo>
                <a:pt x="1690995" y="224779"/>
              </a:lnTo>
              <a:lnTo>
                <a:pt x="1690995" y="37705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13EAC-FFF3-4004-876D-0EAE0A021534}">
      <dsp:nvSpPr>
        <dsp:cNvPr id="0" name=""/>
        <dsp:cNvSpPr/>
      </dsp:nvSpPr>
      <dsp:spPr>
        <a:xfrm>
          <a:off x="3857862" y="653795"/>
          <a:ext cx="91440" cy="377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05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6E616-D782-4B6B-88FE-168E4D6A28DF}">
      <dsp:nvSpPr>
        <dsp:cNvPr id="0" name=""/>
        <dsp:cNvSpPr/>
      </dsp:nvSpPr>
      <dsp:spPr>
        <a:xfrm>
          <a:off x="2212586" y="653795"/>
          <a:ext cx="1690995" cy="377050"/>
        </a:xfrm>
        <a:custGeom>
          <a:avLst/>
          <a:gdLst/>
          <a:ahLst/>
          <a:cxnLst/>
          <a:rect l="0" t="0" r="0" b="0"/>
          <a:pathLst>
            <a:path>
              <a:moveTo>
                <a:pt x="1690995" y="0"/>
              </a:moveTo>
              <a:lnTo>
                <a:pt x="1690995" y="224779"/>
              </a:lnTo>
              <a:lnTo>
                <a:pt x="0" y="224779"/>
              </a:lnTo>
              <a:lnTo>
                <a:pt x="0" y="37705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962A2-0D8E-4F5F-8555-C3A6744E192B}">
      <dsp:nvSpPr>
        <dsp:cNvPr id="0" name=""/>
        <dsp:cNvSpPr/>
      </dsp:nvSpPr>
      <dsp:spPr>
        <a:xfrm>
          <a:off x="3273375" y="1209"/>
          <a:ext cx="1260414" cy="652586"/>
        </a:xfrm>
        <a:prstGeom prst="rect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0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AG0030.PLI</a:t>
          </a:r>
          <a:endParaRPr lang="de-CH" sz="1400" kern="1200" dirty="0"/>
        </a:p>
      </dsp:txBody>
      <dsp:txXfrm>
        <a:off x="3273375" y="1209"/>
        <a:ext cx="1260414" cy="652586"/>
      </dsp:txXfrm>
    </dsp:sp>
    <dsp:sp modelId="{53EE807C-A619-41D7-86DA-1B5DE518EB8A}">
      <dsp:nvSpPr>
        <dsp:cNvPr id="0" name=""/>
        <dsp:cNvSpPr/>
      </dsp:nvSpPr>
      <dsp:spPr>
        <a:xfrm>
          <a:off x="3525458" y="508776"/>
          <a:ext cx="1134372" cy="2175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IMS-Server</a:t>
          </a:r>
          <a:endParaRPr lang="de-CH" sz="1400" kern="1200" dirty="0"/>
        </a:p>
      </dsp:txBody>
      <dsp:txXfrm>
        <a:off x="3525458" y="508776"/>
        <a:ext cx="1134372" cy="217528"/>
      </dsp:txXfrm>
    </dsp:sp>
    <dsp:sp modelId="{722AEC72-E38E-4322-B294-E6C91D3E49D3}">
      <dsp:nvSpPr>
        <dsp:cNvPr id="0" name=""/>
        <dsp:cNvSpPr/>
      </dsp:nvSpPr>
      <dsp:spPr>
        <a:xfrm>
          <a:off x="1582379" y="1030845"/>
          <a:ext cx="1260414" cy="652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0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AG0010I.PLU</a:t>
          </a:r>
          <a:endParaRPr lang="de-CH" sz="1400" kern="1200" dirty="0"/>
        </a:p>
      </dsp:txBody>
      <dsp:txXfrm>
        <a:off x="1582379" y="1030845"/>
        <a:ext cx="1260414" cy="652586"/>
      </dsp:txXfrm>
    </dsp:sp>
    <dsp:sp modelId="{1B8F342D-79C7-486D-9747-BFA3F1FC5740}">
      <dsp:nvSpPr>
        <dsp:cNvPr id="0" name=""/>
        <dsp:cNvSpPr/>
      </dsp:nvSpPr>
      <dsp:spPr>
        <a:xfrm>
          <a:off x="1834462" y="1538412"/>
          <a:ext cx="1134372" cy="2175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IMS-Skeleton</a:t>
          </a:r>
          <a:endParaRPr lang="de-CH" sz="1400" kern="1200" dirty="0"/>
        </a:p>
      </dsp:txBody>
      <dsp:txXfrm>
        <a:off x="1834462" y="1538412"/>
        <a:ext cx="1134372" cy="217528"/>
      </dsp:txXfrm>
    </dsp:sp>
    <dsp:sp modelId="{0A13BCE9-ACBA-45C0-BA77-0A0F4C7E6378}">
      <dsp:nvSpPr>
        <dsp:cNvPr id="0" name=""/>
        <dsp:cNvSpPr/>
      </dsp:nvSpPr>
      <dsp:spPr>
        <a:xfrm>
          <a:off x="3273375" y="1030845"/>
          <a:ext cx="1260414" cy="652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0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AG0310C.PLU</a:t>
          </a:r>
          <a:endParaRPr lang="de-CH" sz="1400" kern="1200" dirty="0"/>
        </a:p>
      </dsp:txBody>
      <dsp:txXfrm>
        <a:off x="3273375" y="1030845"/>
        <a:ext cx="1260414" cy="652586"/>
      </dsp:txXfrm>
    </dsp:sp>
    <dsp:sp modelId="{3F05A929-B3AD-4710-9E5C-4A725791AB60}">
      <dsp:nvSpPr>
        <dsp:cNvPr id="0" name=""/>
        <dsp:cNvSpPr/>
      </dsp:nvSpPr>
      <dsp:spPr>
        <a:xfrm>
          <a:off x="3525458" y="1442120"/>
          <a:ext cx="1134372" cy="4101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CORBA Wrapper</a:t>
          </a:r>
          <a:endParaRPr lang="de-CH" sz="1400" kern="1200" dirty="0"/>
        </a:p>
      </dsp:txBody>
      <dsp:txXfrm>
        <a:off x="3525458" y="1442120"/>
        <a:ext cx="1134372" cy="410113"/>
      </dsp:txXfrm>
    </dsp:sp>
    <dsp:sp modelId="{E68A6212-F4C8-4A2E-9F53-8478C9408FDA}">
      <dsp:nvSpPr>
        <dsp:cNvPr id="0" name=""/>
        <dsp:cNvSpPr/>
      </dsp:nvSpPr>
      <dsp:spPr>
        <a:xfrm>
          <a:off x="4964371" y="1030845"/>
          <a:ext cx="1260414" cy="652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0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AG03101.PLU</a:t>
          </a:r>
          <a:endParaRPr lang="de-CH" sz="1400" kern="1200" dirty="0"/>
        </a:p>
      </dsp:txBody>
      <dsp:txXfrm>
        <a:off x="4964371" y="1030845"/>
        <a:ext cx="1260414" cy="652586"/>
      </dsp:txXfrm>
    </dsp:sp>
    <dsp:sp modelId="{FC3843AB-D858-439A-8E77-1BBC10B1C413}">
      <dsp:nvSpPr>
        <dsp:cNvPr id="0" name=""/>
        <dsp:cNvSpPr/>
      </dsp:nvSpPr>
      <dsp:spPr>
        <a:xfrm>
          <a:off x="5216453" y="1538412"/>
          <a:ext cx="1134372" cy="2175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PL/I Package</a:t>
          </a:r>
          <a:endParaRPr lang="de-CH" sz="1400" kern="1200" dirty="0"/>
        </a:p>
      </dsp:txBody>
      <dsp:txXfrm>
        <a:off x="5216453" y="1538412"/>
        <a:ext cx="1134372" cy="217528"/>
      </dsp:txXfrm>
    </dsp:sp>
    <dsp:sp modelId="{689025E8-E2B4-45A4-97D4-0410A6B21D8D}">
      <dsp:nvSpPr>
        <dsp:cNvPr id="0" name=""/>
        <dsp:cNvSpPr/>
      </dsp:nvSpPr>
      <dsp:spPr>
        <a:xfrm>
          <a:off x="4964371" y="2060482"/>
          <a:ext cx="1260414" cy="652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0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b="1" kern="1200" dirty="0" smtClean="0"/>
            <a:t>AG031@D.PLG</a:t>
          </a:r>
          <a:endParaRPr lang="de-CH" sz="1400" b="1" kern="1200" dirty="0"/>
        </a:p>
      </dsp:txBody>
      <dsp:txXfrm>
        <a:off x="4964371" y="2060482"/>
        <a:ext cx="1260414" cy="652586"/>
      </dsp:txXfrm>
    </dsp:sp>
    <dsp:sp modelId="{F4F4927D-D122-4BF2-861B-D602DC0A22EE}">
      <dsp:nvSpPr>
        <dsp:cNvPr id="0" name=""/>
        <dsp:cNvSpPr/>
      </dsp:nvSpPr>
      <dsp:spPr>
        <a:xfrm>
          <a:off x="5216453" y="2568049"/>
          <a:ext cx="1134372" cy="2175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solidFill>
                <a:srgbClr val="9D0E2D"/>
              </a:solidFill>
            </a:rPr>
            <a:t>Dispatcher</a:t>
          </a:r>
          <a:endParaRPr lang="de-CH" sz="1400" kern="1200" dirty="0">
            <a:solidFill>
              <a:srgbClr val="9D0E2D"/>
            </a:solidFill>
          </a:endParaRPr>
        </a:p>
      </dsp:txBody>
      <dsp:txXfrm>
        <a:off x="5216453" y="2568049"/>
        <a:ext cx="1134372" cy="217528"/>
      </dsp:txXfrm>
    </dsp:sp>
    <dsp:sp modelId="{0F085D1F-FF61-4CEC-94D1-98322E79E0B0}">
      <dsp:nvSpPr>
        <dsp:cNvPr id="0" name=""/>
        <dsp:cNvSpPr/>
      </dsp:nvSpPr>
      <dsp:spPr>
        <a:xfrm>
          <a:off x="4964371" y="3090118"/>
          <a:ext cx="1260414" cy="652586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0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b="1" kern="1200" dirty="0" smtClean="0"/>
            <a:t>AG031@I.PLU</a:t>
          </a:r>
          <a:endParaRPr lang="de-CH" sz="1400" b="1" kern="1200" dirty="0"/>
        </a:p>
      </dsp:txBody>
      <dsp:txXfrm>
        <a:off x="4964371" y="3090118"/>
        <a:ext cx="1260414" cy="652586"/>
      </dsp:txXfrm>
    </dsp:sp>
    <dsp:sp modelId="{2C9E9DD9-1819-4A21-8090-5D485E2DE968}">
      <dsp:nvSpPr>
        <dsp:cNvPr id="0" name=""/>
        <dsp:cNvSpPr/>
      </dsp:nvSpPr>
      <dsp:spPr>
        <a:xfrm>
          <a:off x="5216453" y="3597686"/>
          <a:ext cx="1134372" cy="2175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smtClean="0">
              <a:solidFill>
                <a:srgbClr val="9D0E2D"/>
              </a:solidFill>
            </a:rPr>
            <a:t>Implementation</a:t>
          </a:r>
          <a:endParaRPr lang="de-CH" sz="1300" kern="1200" dirty="0">
            <a:solidFill>
              <a:srgbClr val="9D0E2D"/>
            </a:solidFill>
          </a:endParaRPr>
        </a:p>
      </dsp:txBody>
      <dsp:txXfrm>
        <a:off x="5216453" y="3597686"/>
        <a:ext cx="1134372" cy="217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C4656-BB12-4685-9DC2-738712FF30F0}" type="datetimeFigureOut">
              <a:rPr lang="de-CH" smtClean="0"/>
              <a:t>17.10.2012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126FB-0302-4440-A12F-612221FD19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639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Moderation:</a:t>
            </a:r>
            <a:r>
              <a:rPr lang="de-CH" baseline="0" dirty="0" smtClean="0"/>
              <a:t> Dinh Si Truong</a:t>
            </a:r>
          </a:p>
          <a:p>
            <a:r>
              <a:rPr lang="de-CH" baseline="0" dirty="0" smtClean="0"/>
              <a:t>Vorstellung der Teilnehmer: Dinh Si Truong stellt am Anfang alle vor, bei Übergabe wird der Name noch einmal genannt</a:t>
            </a:r>
          </a:p>
          <a:p>
            <a:r>
              <a:rPr lang="de-CH" baseline="0" dirty="0" smtClean="0"/>
              <a:t>Ablauf der IT Lehre: Mike Wong &amp; Florije Fetahi</a:t>
            </a:r>
          </a:p>
          <a:p>
            <a:r>
              <a:rPr lang="de-CH" baseline="0" dirty="0" smtClean="0"/>
              <a:t>Fallstudien: </a:t>
            </a: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126FB-0302-4440-A12F-612221FD194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5507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CH" dirty="0" smtClean="0"/>
              <a:t>Generierung</a:t>
            </a:r>
            <a:r>
              <a:rPr lang="de-CH" baseline="0" dirty="0" smtClean="0"/>
              <a:t> von Charts mittels </a:t>
            </a:r>
            <a:r>
              <a:rPr lang="de-CH" baseline="0" dirty="0" err="1" smtClean="0"/>
              <a:t>JFreeChart</a:t>
            </a:r>
            <a:r>
              <a:rPr lang="de-CH" baseline="0" dirty="0" smtClean="0"/>
              <a:t>, welches auch im CS Core Framework eingesetzt wird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baseline="0" dirty="0" smtClean="0"/>
              <a:t>Dynamische Generierung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73AA-7642-476F-A0D6-EAB74837AC9A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4163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CH" dirty="0" smtClean="0"/>
              <a:t>Liste aller Fragen sowie Suche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dirty="0" smtClean="0"/>
              <a:t>Liste</a:t>
            </a:r>
            <a:r>
              <a:rPr lang="de-CH" baseline="0" dirty="0" smtClean="0"/>
              <a:t> mit allen Fragen, wenn kein Filterbegriff verwendet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baseline="0" dirty="0" smtClean="0"/>
              <a:t>Filterbegriff eingeben, Suchen klicken =&gt; Nächste Folie wird angezeigt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73AA-7642-476F-A0D6-EAB74837AC9A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6604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CH" dirty="0" smtClean="0"/>
              <a:t>Suche über</a:t>
            </a:r>
            <a:r>
              <a:rPr lang="de-CH" baseline="0" dirty="0" smtClean="0"/>
              <a:t> MySQL Statement, da dann immer die aktuellsten Daten angezogen werden (wenn z.B. der User die Liste schon lange nicht mehr aktualisiert hat, Performance fast keine Auswirkung)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baseline="0" dirty="0" smtClean="0"/>
              <a:t>Nur Fragen mit Suchbegriff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baseline="0" dirty="0" smtClean="0"/>
              <a:t>Klick auf die ein Eintrag in der Liste geht zurück zum Fragen-Beantworten-Screen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73AA-7642-476F-A0D6-EAB74837AC9A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4018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de-CH" baseline="0" dirty="0" smtClean="0"/>
              <a:t>Implementation in der CS Umgebung auf der Java </a:t>
            </a:r>
            <a:r>
              <a:rPr lang="de-CH" baseline="0" dirty="0" err="1" smtClean="0"/>
              <a:t>Application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Platform</a:t>
            </a:r>
            <a:r>
              <a:rPr lang="de-CH" baseline="0" dirty="0" smtClean="0"/>
              <a:t> (JAP) als Webapplikation mit Implementation von CORBA Services für die Anbindung des Mainframes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CH" baseline="0" dirty="0" smtClean="0"/>
              <a:t>Gruppe Java: Simon, Cyrill, </a:t>
            </a:r>
            <a:r>
              <a:rPr lang="de-CH" baseline="0" dirty="0" err="1" smtClean="0"/>
              <a:t>Domi</a:t>
            </a:r>
            <a:r>
              <a:rPr lang="de-CH" baseline="0" dirty="0" smtClean="0"/>
              <a:t>, Mike (Implementation Frontend, Anbindung CORBA Services) (Leitung Keller)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CH" baseline="0" dirty="0" smtClean="0"/>
              <a:t>Gruppe PL/1: Yannik, Flora, Dinh Si (Leitung Keller)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CH" baseline="0" dirty="0" smtClean="0"/>
              <a:t>Absprache der CORBA Interfaces intensiv mit beiden Gruppen</a:t>
            </a:r>
            <a:endParaRPr lang="de-CH" dirty="0" smtClean="0"/>
          </a:p>
          <a:p>
            <a:r>
              <a:rPr lang="de-CH" dirty="0" smtClean="0"/>
              <a:t>	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126FB-0302-4440-A12F-612221FD1941}" type="slidenum">
              <a:rPr lang="de-CH" smtClean="0"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1380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126FB-0302-4440-A12F-612221FD1941}" type="slidenum">
              <a:rPr lang="de-CH" smtClean="0"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288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smtClean="0"/>
              <a:t>Von Herbst 2009 – Frühling 2010</a:t>
            </a:r>
          </a:p>
          <a:p>
            <a:r>
              <a:rPr lang="de-CH" dirty="0" smtClean="0"/>
              <a:t>Kommunikation &amp; Umgang im Team</a:t>
            </a:r>
          </a:p>
          <a:p>
            <a:r>
              <a:rPr lang="de-CH" dirty="0" smtClean="0"/>
              <a:t>Microsoft Office</a:t>
            </a:r>
          </a:p>
          <a:p>
            <a:r>
              <a:rPr lang="de-CH" dirty="0" smtClean="0"/>
              <a:t>First Level Support</a:t>
            </a:r>
          </a:p>
          <a:p>
            <a:r>
              <a:rPr lang="de-CH" dirty="0" smtClean="0"/>
              <a:t>Aufbau einer Website (XHTML &amp; CSS)</a:t>
            </a:r>
          </a:p>
          <a:p>
            <a:r>
              <a:rPr lang="de-CH" dirty="0" smtClean="0"/>
              <a:t>Interaktive Website mit </a:t>
            </a:r>
            <a:r>
              <a:rPr lang="de-CH" dirty="0" err="1" smtClean="0"/>
              <a:t>Javascript</a:t>
            </a:r>
            <a:endParaRPr lang="de-CH" dirty="0" smtClean="0"/>
          </a:p>
          <a:p>
            <a:r>
              <a:rPr lang="de-CH" dirty="0" smtClean="0"/>
              <a:t>PL/I Grundlagen</a:t>
            </a:r>
          </a:p>
          <a:p>
            <a:r>
              <a:rPr lang="de-CH" dirty="0" smtClean="0"/>
              <a:t>PL/I Embedded SQL</a:t>
            </a:r>
          </a:p>
          <a:p>
            <a:r>
              <a:rPr lang="de-CH" dirty="0" smtClean="0"/>
              <a:t>Standardkomponenten</a:t>
            </a:r>
          </a:p>
          <a:p>
            <a:r>
              <a:rPr lang="de-CH" dirty="0" smtClean="0"/>
              <a:t>Job </a:t>
            </a:r>
            <a:r>
              <a:rPr lang="de-CH" dirty="0" err="1" smtClean="0"/>
              <a:t>Control</a:t>
            </a:r>
            <a:r>
              <a:rPr lang="de-CH" dirty="0" smtClean="0"/>
              <a:t> Language (JCL)</a:t>
            </a:r>
          </a:p>
          <a:p>
            <a:r>
              <a:rPr lang="de-CH" dirty="0" smtClean="0"/>
              <a:t>Mainframe </a:t>
            </a:r>
            <a:r>
              <a:rPr lang="de-CH" dirty="0" err="1" smtClean="0"/>
              <a:t>Workbench</a:t>
            </a:r>
            <a:endParaRPr lang="de-CH" dirty="0" smtClean="0"/>
          </a:p>
          <a:p>
            <a:r>
              <a:rPr lang="de-CH" dirty="0" smtClean="0"/>
              <a:t>Fallstudien</a:t>
            </a:r>
          </a:p>
          <a:p>
            <a:r>
              <a:rPr lang="de-CH" b="1" dirty="0" smtClean="0"/>
              <a:t>JSP =&gt;</a:t>
            </a:r>
            <a:r>
              <a:rPr lang="de-CH" b="1" baseline="0" dirty="0" smtClean="0"/>
              <a:t> Jackson &amp; Java Server Pages</a:t>
            </a:r>
            <a:endParaRPr lang="de-C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126FB-0302-4440-A12F-612221FD194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618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3 Bereiche</a:t>
            </a:r>
          </a:p>
          <a:p>
            <a:r>
              <a:rPr lang="de-CH" dirty="0" smtClean="0"/>
              <a:t>M-Profil = Kaufmännisches Profil</a:t>
            </a:r>
          </a:p>
          <a:p>
            <a:r>
              <a:rPr lang="de-CH" dirty="0" smtClean="0"/>
              <a:t>Kaufmännischer Abschluss mit Informatik Diplom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126FB-0302-4440-A12F-612221FD1941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655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HTML Prototyp </a:t>
            </a:r>
            <a:r>
              <a:rPr lang="de-CH" b="1" dirty="0" smtClean="0"/>
              <a:t>ohne</a:t>
            </a:r>
            <a:r>
              <a:rPr lang="de-CH" baseline="0" dirty="0" smtClean="0"/>
              <a:t> Funktionalität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126FB-0302-4440-A12F-612221FD1941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347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126FB-0302-4440-A12F-612221FD1941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376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CH" dirty="0" err="1" smtClean="0"/>
              <a:t>Standalone</a:t>
            </a:r>
            <a:r>
              <a:rPr lang="de-CH" dirty="0" smtClean="0"/>
              <a:t> Applikation =&gt; Ausführbares</a:t>
            </a:r>
            <a:r>
              <a:rPr lang="de-CH" baseline="0" dirty="0" smtClean="0"/>
              <a:t> JAR-File, funktioniert auf Windows, OSX sowie Linux, keine Installation nötig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b="1" baseline="0" dirty="0" smtClean="0"/>
              <a:t>Baut nicht auf der Infrastruktur der CS auf</a:t>
            </a:r>
            <a:endParaRPr lang="de-CH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CH" dirty="0" smtClean="0"/>
              <a:t>Multiuser Fähig</a:t>
            </a:r>
            <a:r>
              <a:rPr lang="de-CH" baseline="0" dirty="0" smtClean="0"/>
              <a:t> =&gt; Die Applikations-Instanzen sind abhängig untereinander und Fragen können gleichzeitig beantwortet werden.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 dirty="0" smtClean="0"/>
              <a:t>Wiederverwendbare</a:t>
            </a:r>
            <a:r>
              <a:rPr lang="de-CH" baseline="0" dirty="0" smtClean="0"/>
              <a:t> Panels =&gt; z.B. Top 10 Liste und Liste bei der Suche</a:t>
            </a:r>
            <a:endParaRPr lang="de-CH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CH" baseline="0" dirty="0" smtClean="0"/>
              <a:t>MVC Design Pattern =&gt; Model View Controller =&gt; Trennung des GUI vom Datenzugriff und der Applikationslogik, Untereinander auswechselbar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CH" baseline="0" dirty="0" smtClean="0"/>
              <a:t>View: GUI in </a:t>
            </a:r>
            <a:r>
              <a:rPr lang="de-CH" b="1" baseline="0" dirty="0" smtClean="0"/>
              <a:t>Swing</a:t>
            </a:r>
            <a:r>
              <a:rPr lang="de-CH" baseline="0" dirty="0" smtClean="0"/>
              <a:t> (Java), Usereingaben, Anzeige der Daten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CH" baseline="0" dirty="0" smtClean="0"/>
              <a:t>Controller: Verarbeitet / </a:t>
            </a:r>
            <a:r>
              <a:rPr lang="de-CH" baseline="0" dirty="0" err="1" smtClean="0"/>
              <a:t>Prepariert</a:t>
            </a:r>
            <a:r>
              <a:rPr lang="de-CH" baseline="0" dirty="0" smtClean="0"/>
              <a:t> Daten für das Model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CH" baseline="0" dirty="0" smtClean="0"/>
              <a:t>Model: Fügt die Daten in der Datenbank ein =&gt; </a:t>
            </a:r>
            <a:r>
              <a:rPr lang="de-CH" b="1" baseline="0" dirty="0" smtClean="0"/>
              <a:t>Remote MySQL Backend </a:t>
            </a:r>
            <a:r>
              <a:rPr lang="de-CH" baseline="0" dirty="0" smtClean="0"/>
              <a:t>auf MySQL Server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CH" b="1" baseline="0" dirty="0" smtClean="0"/>
              <a:t>Vorteil</a:t>
            </a:r>
            <a:r>
              <a:rPr lang="de-CH" baseline="0" dirty="0" smtClean="0"/>
              <a:t>: Auswechselbare Komponenten, Arbeiten an verschiedenen Komponenten</a:t>
            </a: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73AA-7642-476F-A0D6-EAB74837AC9A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544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CH" dirty="0" smtClean="0"/>
              <a:t>Hauptbildschirm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dirty="0" smtClean="0"/>
              <a:t>Top</a:t>
            </a:r>
            <a:r>
              <a:rPr lang="de-CH" baseline="0" dirty="0" smtClean="0"/>
              <a:t> 10 Fragen</a:t>
            </a:r>
            <a:endParaRPr lang="de-CH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CH" dirty="0" smtClean="0"/>
              <a:t>Prototyp</a:t>
            </a:r>
            <a:r>
              <a:rPr lang="de-CH" baseline="0" dirty="0" smtClean="0"/>
              <a:t> läuft auf einem UNIX System (Zeigt </a:t>
            </a:r>
            <a:r>
              <a:rPr lang="de-CH" b="1" baseline="0" dirty="0" smtClean="0"/>
              <a:t>Unabhängigkeit</a:t>
            </a:r>
            <a:r>
              <a:rPr lang="de-CH" baseline="0" dirty="0" smtClean="0"/>
              <a:t> von OS)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baseline="0" dirty="0" smtClean="0"/>
              <a:t>Starten auf CS Laptops aus </a:t>
            </a:r>
            <a:r>
              <a:rPr lang="de-CH" b="1" baseline="0" dirty="0" smtClean="0"/>
              <a:t>Sicherheitsgründen</a:t>
            </a:r>
            <a:r>
              <a:rPr lang="de-CH" baseline="0" dirty="0" smtClean="0"/>
              <a:t> nicht möglich, (Remote MySQL Server)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baseline="0" dirty="0" smtClean="0"/>
              <a:t>Icons in der Liste indizieren den Typ der Frage (Kuchendiagramm für Umfrage, Fragezeichen für Textfrage mit offenen Antworten)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baseline="0" dirty="0" smtClean="0"/>
              <a:t>Klick auf Frage in der Liste führt zum Antworten-Screen der Frage =&gt; Nächste Folie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73AA-7642-476F-A0D6-EAB74837AC9A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125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CH" dirty="0" smtClean="0"/>
              <a:t>Beantworten =&gt; Antwort</a:t>
            </a:r>
            <a:r>
              <a:rPr lang="de-CH" baseline="0" dirty="0" smtClean="0"/>
              <a:t> wird zu Liste hinzugefügt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baseline="0" dirty="0" smtClean="0"/>
              <a:t>Komplett Anonym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baseline="0" dirty="0" smtClean="0"/>
              <a:t>Nächste Zufallsfrage =&gt; Neue Frage wird von DB geholt und angezeigt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73AA-7642-476F-A0D6-EAB74837AC9A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303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CH" dirty="0" smtClean="0"/>
              <a:t>Umfrage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dirty="0" smtClean="0"/>
              <a:t>Vorgegebene Optionen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dirty="0" smtClean="0"/>
              <a:t>Resultat</a:t>
            </a:r>
            <a:r>
              <a:rPr lang="de-CH" baseline="0" dirty="0" smtClean="0"/>
              <a:t> kann grafisch angezeigt werden =&gt; Nächste Folie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73AA-7642-476F-A0D6-EAB74837AC9A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241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9200" y="2858400"/>
            <a:ext cx="6094800" cy="2149200"/>
          </a:xfrm>
          <a:prstGeom prst="rect">
            <a:avLst/>
          </a:prstGeom>
          <a:solidFill>
            <a:srgbClr val="A2A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286800" y="3369600"/>
            <a:ext cx="5572800" cy="39960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5" y="3789040"/>
            <a:ext cx="5610969" cy="478904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title="Color logo Credit Suiss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00" y="252000"/>
            <a:ext cx="2201692" cy="5234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75856" y="2996952"/>
            <a:ext cx="5610969" cy="2160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38162" indent="0">
              <a:buNone/>
              <a:defRPr/>
            </a:lvl3pPr>
            <a:lvl4pPr marL="806450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049200" y="5000400"/>
            <a:ext cx="60948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3049200" y="5950800"/>
            <a:ext cx="5842800" cy="216000"/>
          </a:xfrm>
        </p:spPr>
        <p:txBody>
          <a:bodyPr/>
          <a:lstStyle>
            <a:lvl1pPr algn="l">
              <a:defRPr sz="1600"/>
            </a:lvl1pPr>
          </a:lstStyle>
          <a:p>
            <a:fld id="{E905E647-5CFD-4805-8735-4C5125AD6676}" type="datetime1">
              <a:rPr lang="de-CH" smtClean="0"/>
              <a:t>17.10.2012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049200" y="5662800"/>
            <a:ext cx="5842800" cy="21602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IT Lernende, KFDX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0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EA07-9AE8-4DED-8AEF-77D0DE2FBB83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3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D87C-C5BC-4673-A849-817480B143FE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9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B592-BF81-4766-8308-E3490CDD23DA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588000"/>
            <a:ext cx="4932376" cy="180000"/>
          </a:xfrm>
        </p:spPr>
        <p:txBody>
          <a:bodyPr/>
          <a:lstStyle/>
          <a:p>
            <a:r>
              <a:rPr lang="en-US" smtClean="0"/>
              <a:t>IT Lernende, KFDX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9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 title="Click icon to add picture"/>
          <p:cNvSpPr>
            <a:spLocks noGrp="1"/>
          </p:cNvSpPr>
          <p:nvPr>
            <p:ph type="pic" sz="quarter" idx="13"/>
          </p:nvPr>
        </p:nvSpPr>
        <p:spPr>
          <a:xfrm>
            <a:off x="3049200" y="2858400"/>
            <a:ext cx="6094800" cy="21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49200" y="1920304"/>
            <a:ext cx="5822398" cy="39960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9200" y="2331000"/>
            <a:ext cx="5833343" cy="478904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rgbClr val="91867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title="Color logo Credit Suiss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00" y="252000"/>
            <a:ext cx="2201692" cy="5234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9200" y="1644478"/>
            <a:ext cx="5833342" cy="2281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rgbClr val="91867E"/>
                </a:solidFill>
              </a:defRPr>
            </a:lvl1pPr>
            <a:lvl2pPr marL="266700" indent="0">
              <a:buNone/>
              <a:defRPr/>
            </a:lvl2pPr>
            <a:lvl3pPr marL="538162" indent="0">
              <a:buNone/>
              <a:defRPr/>
            </a:lvl3pPr>
            <a:lvl4pPr marL="806450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3049199" y="5949280"/>
            <a:ext cx="5843975" cy="216024"/>
          </a:xfrm>
        </p:spPr>
        <p:txBody>
          <a:bodyPr/>
          <a:lstStyle>
            <a:lvl1pPr>
              <a:defRPr sz="1600"/>
            </a:lvl1pPr>
          </a:lstStyle>
          <a:p>
            <a:pPr algn="l"/>
            <a:fld id="{DBAABAF0-2C98-4D72-BBA9-0E941E14D43F}" type="datetime1">
              <a:rPr lang="de-CH" smtClean="0"/>
              <a:t>17.10.2012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049199" y="5661248"/>
            <a:ext cx="5843975" cy="21602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IT Lernende, KFDX 13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049200" y="5000400"/>
            <a:ext cx="6094800" cy="144000"/>
          </a:xfrm>
          <a:prstGeom prst="rect">
            <a:avLst/>
          </a:prstGeom>
          <a:solidFill>
            <a:srgbClr val="9D0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3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9200" y="3423600"/>
            <a:ext cx="6094800" cy="1720800"/>
          </a:xfrm>
          <a:prstGeom prst="rect">
            <a:avLst/>
          </a:prstGeom>
          <a:solidFill>
            <a:srgbClr val="A2A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49200" y="5000400"/>
            <a:ext cx="60948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5855" y="3636000"/>
            <a:ext cx="5617320" cy="76187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title="Color logo Credit Suiss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00" y="252000"/>
            <a:ext cx="2201692" cy="52340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800" y="7137432"/>
            <a:ext cx="21336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8DF7670-E94A-43C3-80EF-899CCB2BE231}" type="datetime1">
              <a:rPr lang="de-CH" smtClean="0"/>
              <a:t>17.10.2012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800" y="7137432"/>
            <a:ext cx="45720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IT Lernende, KFDX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8400" y="7137432"/>
            <a:ext cx="5112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E4E17A9-EA06-4C60-9B5B-EF8399C2AF8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2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246" y="1427162"/>
            <a:ext cx="4212000" cy="4932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246" y="1436688"/>
            <a:ext cx="4212000" cy="4932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3F92-C0C3-4986-841F-E07823A39F6C}" type="datetime1">
              <a:rPr lang="de-CH" smtClean="0"/>
              <a:t>17.10.2012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8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101" y="1425600"/>
            <a:ext cx="4212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01" y="2160000"/>
            <a:ext cx="4212000" cy="41798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5657" y="1440000"/>
            <a:ext cx="4212000" cy="648000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4633" y="2160000"/>
            <a:ext cx="4212000" cy="41798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ECBC-B412-4F8B-8199-7AA4D63FB732}" type="datetime1">
              <a:rPr lang="de-CH" smtClean="0"/>
              <a:t>17.10.2012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0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92A-BDA2-4A15-AEC2-D70E85B8B3A4}" type="datetime1">
              <a:rPr lang="de-CH" smtClean="0"/>
              <a:t>17.10.2012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5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16344"/>
            <a:ext cx="6096000" cy="2286000"/>
          </a:xfrm>
          <a:prstGeom prst="rect">
            <a:avLst/>
          </a:prstGeom>
        </p:spPr>
      </p:pic>
      <p:pic>
        <p:nvPicPr>
          <p:cNvPr id="7" name="Picture 6" title="Color logo Credit Suiss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00" y="252000"/>
            <a:ext cx="2201692" cy="52340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049200" y="5000400"/>
            <a:ext cx="6094800" cy="144000"/>
          </a:xfrm>
          <a:prstGeom prst="rect">
            <a:avLst/>
          </a:prstGeom>
          <a:solidFill>
            <a:srgbClr val="9D0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6094800" y="7137432"/>
            <a:ext cx="21336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648ACEF-56A8-408B-A560-B351001D8FFA}" type="datetime1">
              <a:rPr lang="de-CH" smtClean="0"/>
              <a:t>17.10.2012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1522800" y="7137432"/>
            <a:ext cx="45720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IT Lernende, KFDX 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348400" y="7137432"/>
            <a:ext cx="5112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E4E17A9-EA06-4C60-9B5B-EF8399C2AF8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7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353-0966-4A45-B426-4E67C81AB6E4}" type="datetime1">
              <a:rPr lang="de-CH" smtClean="0"/>
              <a:t>17.10.2012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4" y="404813"/>
            <a:ext cx="8640000" cy="72072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412875"/>
            <a:ext cx="8640000" cy="4895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6000" y="6588000"/>
            <a:ext cx="21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BCEE67C-1F93-45A5-A5D5-7DE8A20C4BA4}" type="datetime1">
              <a:rPr lang="de-CH" smtClean="0"/>
              <a:t>17.10.2012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0" y="6588000"/>
            <a:ext cx="468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IT Lernende, KFDX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175" y="6586020"/>
            <a:ext cx="54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E4E17A9-EA06-4C60-9B5B-EF8399C2AF8E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6555935"/>
            <a:ext cx="792783" cy="18846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52000" y="6480000"/>
            <a:ext cx="86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9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003868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91867E"/>
        </a:buClr>
        <a:buFont typeface="Credit Suisse Type Light" pitchFamily="34" charset="0"/>
        <a:buChar char="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spcBef>
          <a:spcPct val="20000"/>
        </a:spcBef>
        <a:buFont typeface="Credit Suisse Type Light" pitchFamily="34" charset="0"/>
        <a:buChar char="−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spcBef>
          <a:spcPct val="20000"/>
        </a:spcBef>
        <a:buClr>
          <a:srgbClr val="91867E"/>
        </a:buClr>
        <a:buFont typeface="Credit Suisse Type Light" pitchFamily="34" charset="0"/>
        <a:buChar char="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9875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8288" algn="l" defTabSz="914400" rtl="0" eaLnBrk="1" latinLnBrk="0" hangingPunct="1">
        <a:spcBef>
          <a:spcPct val="20000"/>
        </a:spcBef>
        <a:buClr>
          <a:srgbClr val="91867E"/>
        </a:buClr>
        <a:buFont typeface="Credit Suisse Type Light" pitchFamily="34" charset="0"/>
        <a:buChar char="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3.png"/><Relationship Id="rId7" Type="http://schemas.openxmlformats.org/officeDocument/2006/relationships/diagramData" Target="../diagrams/data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diagramDrawing" Target="../diagrams/drawing1.xml"/><Relationship Id="rId5" Type="http://schemas.openxmlformats.org/officeDocument/2006/relationships/image" Target="../media/image24.png"/><Relationship Id="rId10" Type="http://schemas.openxmlformats.org/officeDocument/2006/relationships/diagramColors" Target="../diagrams/colors1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 smtClean="0"/>
              <a:t>Questionmark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Fallstudie CSIL09</a:t>
            </a:r>
            <a:endParaRPr lang="de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D12D014-DF2F-47B3-8679-6854A67A5495}" type="datetime1">
              <a:rPr lang="de-CH" smtClean="0"/>
              <a:t>17.10.2012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 der IT Lehre: Berufsmaturitätsschule (BMS</a:t>
            </a:r>
            <a:r>
              <a:rPr lang="de-CH" dirty="0" smtClean="0"/>
              <a:t>)</a:t>
            </a:r>
            <a:endParaRPr lang="de-C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054274"/>
              </p:ext>
            </p:extLst>
          </p:nvPr>
        </p:nvGraphicFramePr>
        <p:xfrm>
          <a:off x="250825" y="1412875"/>
          <a:ext cx="8640764" cy="3037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20382"/>
                <a:gridCol w="4320382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Fach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Bemerkungen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Französisch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Sprachaufenthalt</a:t>
                      </a:r>
                      <a:r>
                        <a:rPr lang="de-CH" baseline="0" dirty="0" smtClean="0"/>
                        <a:t/>
                      </a:r>
                      <a:br>
                        <a:rPr lang="de-CH" baseline="0" dirty="0" smtClean="0"/>
                      </a:br>
                      <a:r>
                        <a:rPr lang="de-CH" baseline="0" dirty="0" smtClean="0"/>
                        <a:t>Diplom DELF B1</a:t>
                      </a:r>
                      <a:br>
                        <a:rPr lang="de-CH" baseline="0" dirty="0" smtClean="0"/>
                      </a:br>
                      <a:r>
                        <a:rPr lang="de-CH" baseline="0" dirty="0" smtClean="0"/>
                        <a:t>Abschluss: 3. Lehrjahr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Deutsch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baseline="0" dirty="0" smtClean="0"/>
                        <a:t>Abschluss: 3. Lehrjahr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Englisch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Sprachaufenthalt</a:t>
                      </a:r>
                      <a:r>
                        <a:rPr lang="de-CH" baseline="0" dirty="0" smtClean="0"/>
                        <a:t/>
                      </a:r>
                      <a:br>
                        <a:rPr lang="de-CH" baseline="0" dirty="0" smtClean="0"/>
                      </a:br>
                      <a:r>
                        <a:rPr lang="de-CH" baseline="0" dirty="0" smtClean="0"/>
                        <a:t>Diplom FCE/CAE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Volks-, Betriebswirtschaft</a:t>
                      </a:r>
                      <a:r>
                        <a:rPr lang="de-CH" baseline="0" dirty="0" smtClean="0"/>
                        <a:t> &amp;</a:t>
                      </a:r>
                      <a:r>
                        <a:rPr lang="de-CH" dirty="0" smtClean="0"/>
                        <a:t> Recht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b="1" dirty="0" smtClean="0"/>
                        <a:t>I</a:t>
                      </a:r>
                      <a:r>
                        <a:rPr lang="de-CH" dirty="0" smtClean="0"/>
                        <a:t>nter</a:t>
                      </a:r>
                      <a:r>
                        <a:rPr lang="de-CH" b="1" dirty="0" smtClean="0"/>
                        <a:t>d</a:t>
                      </a:r>
                      <a:r>
                        <a:rPr lang="de-CH" dirty="0" smtClean="0"/>
                        <a:t>isziplinäre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="1" baseline="0" dirty="0" smtClean="0"/>
                        <a:t>P</a:t>
                      </a:r>
                      <a:r>
                        <a:rPr lang="de-CH" baseline="0" dirty="0" smtClean="0"/>
                        <a:t>rojekt</a:t>
                      </a:r>
                      <a:r>
                        <a:rPr lang="de-CH" b="1" baseline="0" dirty="0" smtClean="0"/>
                        <a:t>a</a:t>
                      </a:r>
                      <a:r>
                        <a:rPr lang="de-CH" baseline="0" dirty="0" smtClean="0"/>
                        <a:t>rbeit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Rechnungswesen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b="1" dirty="0" smtClean="0"/>
                        <a:t>I</a:t>
                      </a:r>
                      <a:r>
                        <a:rPr lang="de-CH" dirty="0" smtClean="0"/>
                        <a:t>nter</a:t>
                      </a:r>
                      <a:r>
                        <a:rPr lang="de-CH" b="1" dirty="0" smtClean="0"/>
                        <a:t>d</a:t>
                      </a:r>
                      <a:r>
                        <a:rPr lang="de-CH" dirty="0" smtClean="0"/>
                        <a:t>isziplinäre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="1" baseline="0" dirty="0" smtClean="0"/>
                        <a:t>P</a:t>
                      </a:r>
                      <a:r>
                        <a:rPr lang="de-CH" baseline="0" dirty="0" smtClean="0"/>
                        <a:t>rojekt</a:t>
                      </a:r>
                      <a:r>
                        <a:rPr lang="de-CH" b="1" baseline="0" dirty="0" smtClean="0"/>
                        <a:t>a</a:t>
                      </a:r>
                      <a:r>
                        <a:rPr lang="de-CH" baseline="0" dirty="0" smtClean="0"/>
                        <a:t>rbeit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4A1A-69E2-41D7-9C6B-7A49D6C007EF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68220"/>
              </p:ext>
            </p:extLst>
          </p:nvPr>
        </p:nvGraphicFramePr>
        <p:xfrm>
          <a:off x="251520" y="4869160"/>
          <a:ext cx="8640960" cy="1112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Fach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Bemerkungen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Geschichte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Mathematik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8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 der IT Lehre: Allgemeinbildung (ABU)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551154"/>
              </p:ext>
            </p:extLst>
          </p:nvPr>
        </p:nvGraphicFramePr>
        <p:xfrm>
          <a:off x="250825" y="1412875"/>
          <a:ext cx="8640764" cy="2494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20382"/>
                <a:gridCol w="4320382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Fach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Bemerkungen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Deutsch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4</a:t>
                      </a:r>
                      <a:r>
                        <a:rPr lang="de-CH" baseline="0" dirty="0" smtClean="0"/>
                        <a:t> Jahre lang</a:t>
                      </a:r>
                      <a:endParaRPr lang="de-CH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Technisches</a:t>
                      </a:r>
                      <a:r>
                        <a:rPr lang="de-CH" baseline="0" dirty="0" smtClean="0"/>
                        <a:t> Englisch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computerbezogen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Englisch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ohne Sprachaufenthalt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Betriebswirtschaft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ohne Volkswirtschaft und Recht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Finanzmathematik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ähnlich wie das </a:t>
                      </a:r>
                      <a:r>
                        <a:rPr lang="de-CH" baseline="0" dirty="0" smtClean="0"/>
                        <a:t>Rechnungswesen in der BMS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2C24-1AB6-45C9-95FA-8956CAA298DC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363986"/>
              </p:ext>
            </p:extLst>
          </p:nvPr>
        </p:nvGraphicFramePr>
        <p:xfrm>
          <a:off x="251520" y="4869160"/>
          <a:ext cx="8640960" cy="1112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Fach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Bemerkungen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Geschichte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Mathematik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 der IT Lehre: Informatikmodule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7CB6-2D77-4C04-968C-3F4D1685BE87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3861" y="1467957"/>
            <a:ext cx="8556611" cy="1296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CH" b="1" dirty="0" smtClean="0"/>
              <a:t>1. </a:t>
            </a:r>
            <a:r>
              <a:rPr lang="de-CH" b="1" dirty="0"/>
              <a:t>Lehrjahr</a:t>
            </a:r>
            <a:br>
              <a:rPr lang="de-CH" b="1" dirty="0"/>
            </a:br>
            <a:r>
              <a:rPr lang="de-CH" dirty="0" smtClean="0"/>
              <a:t>-</a:t>
            </a:r>
            <a:r>
              <a:rPr lang="de-CH" b="1" dirty="0" smtClean="0"/>
              <a:t> </a:t>
            </a:r>
            <a:r>
              <a:rPr lang="de-CH" dirty="0" smtClean="0"/>
              <a:t>Strukturiertes </a:t>
            </a:r>
            <a:r>
              <a:rPr lang="de-CH" dirty="0"/>
              <a:t>Programmieren (PL/I)</a:t>
            </a:r>
          </a:p>
          <a:p>
            <a:pPr lvl="1"/>
            <a:r>
              <a:rPr lang="de-CH" dirty="0" smtClean="0"/>
              <a:t>- Datenmodelle</a:t>
            </a:r>
            <a:endParaRPr lang="de-CH" dirty="0"/>
          </a:p>
          <a:p>
            <a:pPr lvl="1"/>
            <a:r>
              <a:rPr lang="de-CH" dirty="0" smtClean="0"/>
              <a:t>- Spannung </a:t>
            </a:r>
            <a:r>
              <a:rPr lang="de-CH" dirty="0"/>
              <a:t>und </a:t>
            </a:r>
            <a:r>
              <a:rPr lang="de-CH" dirty="0" smtClean="0"/>
              <a:t>Strom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3860" y="2836109"/>
            <a:ext cx="8553950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CH" b="1" dirty="0"/>
              <a:t>2</a:t>
            </a:r>
            <a:r>
              <a:rPr lang="de-CH" b="1" dirty="0" smtClean="0"/>
              <a:t>. Lehrjahr</a:t>
            </a:r>
          </a:p>
          <a:p>
            <a:pPr lvl="1"/>
            <a:r>
              <a:rPr lang="de-CH" dirty="0" smtClean="0"/>
              <a:t>- Betriebssysteme (Windows &amp; Linux)</a:t>
            </a:r>
            <a:r>
              <a:rPr lang="de-CH" b="1" dirty="0"/>
              <a:t/>
            </a:r>
            <a:br>
              <a:rPr lang="de-CH" b="1" dirty="0"/>
            </a:br>
            <a:r>
              <a:rPr lang="de-CH" dirty="0" smtClean="0"/>
              <a:t>- Objektorientiertes </a:t>
            </a:r>
            <a:r>
              <a:rPr lang="de-CH" dirty="0"/>
              <a:t>Programmieren &amp; GUI (Java)</a:t>
            </a:r>
          </a:p>
          <a:p>
            <a:pPr lvl="1"/>
            <a:r>
              <a:rPr lang="de-CH" dirty="0" smtClean="0"/>
              <a:t>- Webapplikationen </a:t>
            </a:r>
            <a:r>
              <a:rPr lang="de-CH" dirty="0"/>
              <a:t>mit Datenbank (PHP &amp; MySQL)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859" y="4069757"/>
            <a:ext cx="8556613" cy="1134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CH" b="1" dirty="0"/>
              <a:t>3</a:t>
            </a:r>
            <a:r>
              <a:rPr lang="de-CH" b="1" dirty="0" smtClean="0"/>
              <a:t>. </a:t>
            </a:r>
            <a:r>
              <a:rPr lang="de-CH" b="1" dirty="0"/>
              <a:t>Lehrjahr</a:t>
            </a:r>
            <a:br>
              <a:rPr lang="de-CH" b="1" dirty="0"/>
            </a:br>
            <a:r>
              <a:rPr lang="de-CH" dirty="0" smtClean="0"/>
              <a:t>-</a:t>
            </a:r>
            <a:r>
              <a:rPr lang="de-CH" b="1" dirty="0" smtClean="0"/>
              <a:t> </a:t>
            </a:r>
            <a:r>
              <a:rPr lang="de-CH" dirty="0" smtClean="0"/>
              <a:t>Chemie </a:t>
            </a:r>
            <a:r>
              <a:rPr lang="de-CH" dirty="0"/>
              <a:t>&amp; Physik</a:t>
            </a:r>
          </a:p>
          <a:p>
            <a:pPr lvl="1"/>
            <a:r>
              <a:rPr lang="de-CH" dirty="0" smtClean="0"/>
              <a:t>- Projektabwicklung</a:t>
            </a:r>
            <a:r>
              <a:rPr lang="de-CH" dirty="0"/>
              <a:t>, Server, </a:t>
            </a:r>
            <a:r>
              <a:rPr lang="de-CH" dirty="0" smtClean="0"/>
              <a:t>Skripte</a:t>
            </a:r>
            <a:endParaRPr lang="de-CH" dirty="0"/>
          </a:p>
        </p:txBody>
      </p:sp>
      <p:sp>
        <p:nvSpPr>
          <p:cNvPr id="12" name="Rectangle 11"/>
          <p:cNvSpPr/>
          <p:nvPr/>
        </p:nvSpPr>
        <p:spPr>
          <a:xfrm>
            <a:off x="263860" y="5277718"/>
            <a:ext cx="8556612" cy="720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CH" b="1" dirty="0"/>
              <a:t>4</a:t>
            </a:r>
            <a:r>
              <a:rPr lang="de-CH" b="1" dirty="0" smtClean="0"/>
              <a:t>. Lehrjahr</a:t>
            </a:r>
            <a:endParaRPr lang="de-CH" dirty="0" smtClean="0"/>
          </a:p>
          <a:p>
            <a:pPr lvl="1"/>
            <a:r>
              <a:rPr lang="de-CH" dirty="0" smtClean="0"/>
              <a:t>- Projekt- &amp; Planungsmodule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76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 der IT Lehre: Ausbildung Bankwesen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Extern bei CYP</a:t>
            </a:r>
          </a:p>
          <a:p>
            <a:r>
              <a:rPr lang="de-CH" dirty="0" smtClean="0"/>
              <a:t>5 Kurstage</a:t>
            </a:r>
          </a:p>
          <a:p>
            <a:r>
              <a:rPr lang="de-CH" dirty="0" smtClean="0"/>
              <a:t>Vorprüfungen</a:t>
            </a:r>
          </a:p>
          <a:p>
            <a:r>
              <a:rPr lang="de-CH" dirty="0" smtClean="0"/>
              <a:t>Nachprüfung</a:t>
            </a:r>
          </a:p>
          <a:p>
            <a:r>
              <a:rPr lang="de-CH" dirty="0" smtClean="0"/>
              <a:t>Abschlussprüfung mit Zertifikat</a:t>
            </a:r>
          </a:p>
          <a:p>
            <a:r>
              <a:rPr lang="de-CH" dirty="0" smtClean="0"/>
              <a:t>Themen</a:t>
            </a:r>
            <a:endParaRPr lang="de-CH" dirty="0"/>
          </a:p>
          <a:p>
            <a:pPr lvl="1"/>
            <a:r>
              <a:rPr lang="de-CH" dirty="0" smtClean="0"/>
              <a:t>Börsenhandel, Immobilien, Kredite, Was macht die Bank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A465-5B04-4850-A8C6-5A9E8CB21728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Die 3 Fallstudien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4F9A-C0E8-4D0E-8AD4-BB21EFCF69DD}" type="datetime1">
              <a:rPr lang="de-CH" smtClean="0"/>
              <a:t>17.10.2012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Fallstudie 1: Konzept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126A-3367-4932-B910-892BA1851A71}" type="datetime1">
              <a:rPr lang="de-CH" smtClean="0"/>
              <a:t>17.10.2012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Fallstudie 1: Konzept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 smtClean="0"/>
              <a:t>5 Tage</a:t>
            </a:r>
          </a:p>
          <a:p>
            <a:r>
              <a:rPr lang="de-CH" dirty="0" smtClean="0"/>
              <a:t>Erarbeiten der Grundidee</a:t>
            </a:r>
          </a:p>
          <a:p>
            <a:r>
              <a:rPr lang="de-CH" dirty="0" smtClean="0"/>
              <a:t>GUI Layout entwickelt</a:t>
            </a:r>
          </a:p>
          <a:p>
            <a:r>
              <a:rPr lang="de-CH" dirty="0" smtClean="0"/>
              <a:t>Verschiedene Techniken eingesetzt</a:t>
            </a:r>
          </a:p>
          <a:p>
            <a:pPr lvl="1"/>
            <a:r>
              <a:rPr lang="de-CH" dirty="0" err="1" smtClean="0"/>
              <a:t>UseCase</a:t>
            </a:r>
            <a:r>
              <a:rPr lang="de-CH" dirty="0" smtClean="0"/>
              <a:t> Diagramm</a:t>
            </a:r>
          </a:p>
          <a:p>
            <a:pPr lvl="1"/>
            <a:r>
              <a:rPr lang="de-CH" dirty="0" smtClean="0"/>
              <a:t>Datenbankmodell (ERD)</a:t>
            </a:r>
          </a:p>
          <a:p>
            <a:r>
              <a:rPr lang="de-CH" dirty="0" smtClean="0"/>
              <a:t>HTML-Prototyp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6792-8EFB-42F9-82F9-25BF602A8112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pic>
        <p:nvPicPr>
          <p:cNvPr id="1026" name="Picture 2" descr="\\chca6001.eur.beluni.net\a175913$\Desktop\Fallstudie_Projekt_Umfrage\Fallstudie_Projekt_Umfrage\Design\Klassendiagramm\e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412776"/>
            <a:ext cx="4113179" cy="23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HTML-Prototyp: Startscreen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D6D8-89B1-4B8C-A92E-E9DB9FD2EB9C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" b="54913"/>
          <a:stretch/>
        </p:blipFill>
        <p:spPr>
          <a:xfrm>
            <a:off x="35496" y="1340768"/>
            <a:ext cx="8928992" cy="3277302"/>
          </a:xfrm>
        </p:spPr>
      </p:pic>
    </p:spTree>
    <p:extLst>
      <p:ext uri="{BB962C8B-B14F-4D97-AF65-F5344CB8AC3E}">
        <p14:creationId xmlns:p14="http://schemas.microsoft.com/office/powerpoint/2010/main" val="24648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HTML-Prototyp: Textfrage beantworten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60F9-27F7-422E-98AD-96A79A191053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r="2367" b="50148"/>
          <a:stretch/>
        </p:blipFill>
        <p:spPr>
          <a:xfrm>
            <a:off x="188842" y="1340768"/>
            <a:ext cx="8728967" cy="36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HTML-Prototyp: Umfrage beantworten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9586-B841-4CBC-925E-95EFEFF76482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-1" r="2319" b="38290"/>
          <a:stretch/>
        </p:blipFill>
        <p:spPr>
          <a:xfrm>
            <a:off x="198173" y="1340768"/>
            <a:ext cx="8719636" cy="446749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4437112"/>
            <a:ext cx="20882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50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Agenda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Ablauf der IT Lehre</a:t>
            </a:r>
          </a:p>
          <a:p>
            <a:r>
              <a:rPr lang="de-CH" dirty="0" smtClean="0"/>
              <a:t>Konzept</a:t>
            </a:r>
          </a:p>
          <a:p>
            <a:pPr lvl="1"/>
            <a:r>
              <a:rPr lang="de-CH" dirty="0" smtClean="0"/>
              <a:t>HTML Prototyp</a:t>
            </a:r>
          </a:p>
          <a:p>
            <a:r>
              <a:rPr lang="de-CH" dirty="0" smtClean="0"/>
              <a:t>Umsetzung Prototyp</a:t>
            </a:r>
          </a:p>
          <a:p>
            <a:pPr lvl="1"/>
            <a:r>
              <a:rPr lang="de-CH" dirty="0" smtClean="0"/>
              <a:t>Vorstellung Prototyp</a:t>
            </a:r>
          </a:p>
          <a:p>
            <a:r>
              <a:rPr lang="de-CH" dirty="0" smtClean="0"/>
              <a:t>Umsetzung Schlussprodukt</a:t>
            </a:r>
          </a:p>
          <a:p>
            <a:pPr lvl="1"/>
            <a:r>
              <a:rPr lang="de-CH" dirty="0" smtClean="0"/>
              <a:t>CORBA-Tester / IFMS</a:t>
            </a:r>
          </a:p>
          <a:p>
            <a:r>
              <a:rPr lang="de-CH" dirty="0" smtClean="0"/>
              <a:t>Demonstration</a:t>
            </a:r>
            <a:endParaRPr lang="de-CH" dirty="0"/>
          </a:p>
          <a:p>
            <a:r>
              <a:rPr lang="de-CH" dirty="0" smtClean="0"/>
              <a:t>The Journey </a:t>
            </a:r>
            <a:r>
              <a:rPr lang="de-CH" dirty="0" err="1" smtClean="0"/>
              <a:t>of</a:t>
            </a:r>
            <a:r>
              <a:rPr lang="de-CH" dirty="0" smtClean="0"/>
              <a:t> a </a:t>
            </a:r>
            <a:r>
              <a:rPr lang="de-CH" dirty="0" err="1"/>
              <a:t>Q</a:t>
            </a:r>
            <a:r>
              <a:rPr lang="de-CH" dirty="0" err="1" smtClean="0"/>
              <a:t>uestion</a:t>
            </a:r>
            <a:endParaRPr lang="de-CH" dirty="0" smtClean="0"/>
          </a:p>
          <a:p>
            <a:r>
              <a:rPr lang="de-CH" dirty="0" smtClean="0"/>
              <a:t>Q/A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CD59-B9B3-4B58-9020-D112F8607F50}" type="datetime1">
              <a:rPr lang="de-CH" smtClean="0"/>
              <a:t>17.10.2012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HTML-Prototyp: Liste / Suche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F8AF-980A-454B-AF21-ACC9E5BD6514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r="2186" b="46146"/>
          <a:stretch/>
        </p:blipFill>
        <p:spPr>
          <a:xfrm>
            <a:off x="160849" y="1293283"/>
            <a:ext cx="8802775" cy="39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Fallstudie 2: Umsetzung Java-Prototyp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8D02-55C0-48DB-8042-161AE2969CF8}" type="datetime1">
              <a:rPr lang="de-CH" smtClean="0"/>
              <a:t>17.10.2012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Fallstudie 2: Umsetzung Java-Prototyp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 smtClean="0"/>
              <a:t>9 Tage</a:t>
            </a:r>
          </a:p>
          <a:p>
            <a:r>
              <a:rPr lang="de-CH" dirty="0" smtClean="0"/>
              <a:t>Umsetzung </a:t>
            </a:r>
            <a:r>
              <a:rPr lang="de-CH" dirty="0"/>
              <a:t>des Konzepts aus der 1. Fallstudie</a:t>
            </a:r>
          </a:p>
          <a:p>
            <a:pPr lvl="1"/>
            <a:r>
              <a:rPr lang="de-CH" dirty="0" smtClean="0"/>
              <a:t>Design</a:t>
            </a:r>
          </a:p>
          <a:p>
            <a:pPr lvl="1"/>
            <a:r>
              <a:rPr lang="de-CH" dirty="0" smtClean="0"/>
              <a:t>Benutzerinteraktion</a:t>
            </a:r>
          </a:p>
          <a:p>
            <a:pPr lvl="1"/>
            <a:r>
              <a:rPr lang="de-CH" dirty="0" smtClean="0"/>
              <a:t>Funktionalität</a:t>
            </a:r>
          </a:p>
          <a:p>
            <a:r>
              <a:rPr lang="de-CH" dirty="0" smtClean="0"/>
              <a:t>Vertiefung der Java-Kenntnisse</a:t>
            </a:r>
          </a:p>
          <a:p>
            <a:r>
              <a:rPr lang="de-CH" dirty="0" smtClean="0"/>
              <a:t>Anwendung Java Design Pattern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E29E-7913-4F24-BC8C-F57E20BF1378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 dirty="0"/>
          </a:p>
        </p:txBody>
      </p:sp>
      <p:pic>
        <p:nvPicPr>
          <p:cNvPr id="2050" name="Picture 2" descr="\\chca6001.eur.beluni.net\a175913$\Desktop\Fallstudie_Projekt_Umfrage\Fallstudie_Projekt_Umfrage\Design\Klassendiagramm\FrageUmfrageKlassendiagram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65718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Java-Prototyp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Standalone</a:t>
            </a:r>
            <a:r>
              <a:rPr lang="de-CH" dirty="0" smtClean="0"/>
              <a:t>-Applikation</a:t>
            </a:r>
          </a:p>
          <a:p>
            <a:r>
              <a:rPr lang="de-CH" dirty="0" smtClean="0"/>
              <a:t>Multiuserfähig</a:t>
            </a:r>
          </a:p>
          <a:p>
            <a:r>
              <a:rPr lang="de-CH" dirty="0"/>
              <a:t>Wiederverwendbare </a:t>
            </a:r>
            <a:r>
              <a:rPr lang="de-CH" dirty="0" smtClean="0"/>
              <a:t>Komponenten</a:t>
            </a:r>
          </a:p>
          <a:p>
            <a:r>
              <a:rPr lang="de-CH" dirty="0" smtClean="0"/>
              <a:t>MVC Design Pattern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8CC-7494-4465-99DF-905952B8D070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51520" y="3664653"/>
            <a:ext cx="6480720" cy="2274929"/>
            <a:chOff x="218304" y="3502147"/>
            <a:chExt cx="8219655" cy="2885348"/>
          </a:xfrm>
        </p:grpSpPr>
        <p:sp>
          <p:nvSpPr>
            <p:cNvPr id="12" name="Rounded Rectangle 11"/>
            <p:cNvSpPr/>
            <p:nvPr/>
          </p:nvSpPr>
          <p:spPr>
            <a:xfrm>
              <a:off x="3325391" y="3522817"/>
              <a:ext cx="2088232" cy="108514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00" b="1" dirty="0" smtClean="0"/>
                <a:t>Controller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49727" y="3502147"/>
              <a:ext cx="2088232" cy="108514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00" b="1" dirty="0" smtClean="0"/>
                <a:t>Model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8304" y="3522817"/>
              <a:ext cx="2088232" cy="108514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00" b="1" dirty="0" smtClean="0"/>
                <a:t>View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349727" y="5302348"/>
              <a:ext cx="2088232" cy="108514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00" b="1" dirty="0" smtClean="0"/>
                <a:t>MySQL-Database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2617470" y="3692502"/>
              <a:ext cx="432048" cy="339371"/>
            </a:xfrm>
            <a:prstGeom prst="rightArrow">
              <a:avLst/>
            </a:prstGeom>
            <a:solidFill>
              <a:srgbClr val="C23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000">
                <a:ln>
                  <a:solidFill>
                    <a:srgbClr val="C23841"/>
                  </a:solidFill>
                </a:ln>
                <a:solidFill>
                  <a:srgbClr val="C23841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2617470" y="4104287"/>
              <a:ext cx="432048" cy="339371"/>
            </a:xfrm>
            <a:prstGeom prst="rightArrow">
              <a:avLst/>
            </a:prstGeom>
            <a:solidFill>
              <a:srgbClr val="C23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000">
                <a:ln>
                  <a:solidFill>
                    <a:srgbClr val="C23841"/>
                  </a:solidFill>
                </a:ln>
                <a:solidFill>
                  <a:srgbClr val="C23841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629647" y="3692501"/>
              <a:ext cx="432048" cy="339371"/>
            </a:xfrm>
            <a:prstGeom prst="rightArrow">
              <a:avLst/>
            </a:prstGeom>
            <a:solidFill>
              <a:srgbClr val="C23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000">
                <a:ln>
                  <a:solidFill>
                    <a:srgbClr val="C23841"/>
                  </a:solidFill>
                </a:ln>
                <a:solidFill>
                  <a:srgbClr val="C23841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10800000">
              <a:off x="5629647" y="4104285"/>
              <a:ext cx="432048" cy="339371"/>
            </a:xfrm>
            <a:prstGeom prst="rightArrow">
              <a:avLst/>
            </a:prstGeom>
            <a:solidFill>
              <a:srgbClr val="C23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000">
                <a:ln>
                  <a:solidFill>
                    <a:srgbClr val="C23841"/>
                  </a:solidFill>
                </a:ln>
                <a:solidFill>
                  <a:srgbClr val="C23841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7383710" y="4772624"/>
              <a:ext cx="432048" cy="339371"/>
            </a:xfrm>
            <a:prstGeom prst="rightArrow">
              <a:avLst/>
            </a:prstGeom>
            <a:solidFill>
              <a:srgbClr val="C23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000">
                <a:ln>
                  <a:solidFill>
                    <a:srgbClr val="C23841"/>
                  </a:solidFill>
                </a:ln>
                <a:solidFill>
                  <a:srgbClr val="C23841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16200000">
              <a:off x="6971926" y="4772624"/>
              <a:ext cx="432048" cy="339371"/>
            </a:xfrm>
            <a:prstGeom prst="rightArrow">
              <a:avLst/>
            </a:prstGeom>
            <a:solidFill>
              <a:srgbClr val="C23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000">
                <a:ln>
                  <a:solidFill>
                    <a:srgbClr val="C23841"/>
                  </a:solidFill>
                </a:ln>
                <a:solidFill>
                  <a:srgbClr val="C23841"/>
                </a:solidFill>
              </a:endParaRPr>
            </a:p>
          </p:txBody>
        </p:sp>
      </p:grpSp>
      <p:sp>
        <p:nvSpPr>
          <p:cNvPr id="6" name="Right Brace 5"/>
          <p:cNvSpPr/>
          <p:nvPr/>
        </p:nvSpPr>
        <p:spPr>
          <a:xfrm>
            <a:off x="6876256" y="5157192"/>
            <a:ext cx="144016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Box 6"/>
          <p:cNvSpPr txBox="1"/>
          <p:nvPr/>
        </p:nvSpPr>
        <p:spPr>
          <a:xfrm>
            <a:off x="7215347" y="5388683"/>
            <a:ext cx="53380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r>
              <a:rPr lang="de-CH" sz="1600" dirty="0" smtClean="0"/>
              <a:t>Extern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2578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Java-Prototyp: Startscreen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3DE-2BC0-47B3-854E-DD79D0F40641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85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 rot="10800000">
            <a:off x="7206457" y="3698776"/>
            <a:ext cx="633265" cy="275787"/>
          </a:xfrm>
          <a:prstGeom prst="rightArrow">
            <a:avLst/>
          </a:prstGeom>
          <a:solidFill>
            <a:srgbClr val="C23841"/>
          </a:solidFill>
          <a:ln>
            <a:solidFill>
              <a:srgbClr val="C23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448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Java-Prototyp: Textfrage beantworten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15C6-0C7F-4EC0-A9A8-350C87011250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85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0800000">
            <a:off x="7206458" y="5733256"/>
            <a:ext cx="633265" cy="275787"/>
          </a:xfrm>
          <a:prstGeom prst="rightArrow">
            <a:avLst/>
          </a:prstGeom>
          <a:solidFill>
            <a:srgbClr val="C23841"/>
          </a:solidFill>
          <a:ln>
            <a:solidFill>
              <a:srgbClr val="C23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856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Prototyp: Umfrage beantworten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DA6B-D207-4426-A9E7-CF92024E2B99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85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5400000">
            <a:off x="1399405" y="5191915"/>
            <a:ext cx="633265" cy="275787"/>
          </a:xfrm>
          <a:prstGeom prst="rightArrow">
            <a:avLst/>
          </a:prstGeom>
          <a:solidFill>
            <a:srgbClr val="C23841"/>
          </a:solidFill>
          <a:ln>
            <a:solidFill>
              <a:srgbClr val="C23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907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Java-Prototyp: Umfrageergebnis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FBC7-7C7A-41F5-A646-53F1B1270E77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8976"/>
            <a:ext cx="685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16200000">
            <a:off x="1872981" y="2023564"/>
            <a:ext cx="633265" cy="275787"/>
          </a:xfrm>
          <a:prstGeom prst="rightArrow">
            <a:avLst/>
          </a:prstGeom>
          <a:solidFill>
            <a:srgbClr val="C23841"/>
          </a:solidFill>
          <a:ln>
            <a:solidFill>
              <a:srgbClr val="C23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702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Java-Prototyp: Liste aller Fragen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8D9A-D59F-432E-86A0-C5CDA5D5CDE5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85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0800000">
            <a:off x="7201461" y="1988840"/>
            <a:ext cx="633265" cy="275787"/>
          </a:xfrm>
          <a:prstGeom prst="rightArrow">
            <a:avLst/>
          </a:prstGeom>
          <a:solidFill>
            <a:srgbClr val="C23841"/>
          </a:solidFill>
          <a:ln>
            <a:solidFill>
              <a:srgbClr val="C23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195" name="Picture 3" descr="\\chca6001.eur.beluni.net\a175913$\Desktop\textentr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"/>
          <a:stretch/>
        </p:blipFill>
        <p:spPr bwMode="auto">
          <a:xfrm>
            <a:off x="297337" y="2052352"/>
            <a:ext cx="304842" cy="10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3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Java-Prototyp: Suche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12FA-AC6D-4EA4-B835-5E443E7950CD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85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5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Ablauf der IT Lehre:</a:t>
            </a:r>
          </a:p>
          <a:p>
            <a:r>
              <a:rPr lang="de-CH" dirty="0" smtClean="0"/>
              <a:t>Beruflicher Teil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4A9F-CC9E-4391-B7B7-F0CFEFC19226}" type="datetime1">
              <a:rPr lang="de-CH" smtClean="0"/>
              <a:t>17.10.2012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Fallstudie 3: Umsetzung Schlussprodukt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6EF0-90BE-4305-A42F-D7CF21C66FD4}" type="datetime1">
              <a:rPr lang="de-CH" smtClean="0"/>
              <a:t>17.10.2012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Fallstudie 3: Realisierung CS Umfeld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Umsetzung Konzept CS Umgebung</a:t>
            </a:r>
          </a:p>
          <a:p>
            <a:r>
              <a:rPr lang="de-CH" dirty="0" smtClean="0"/>
              <a:t>Java </a:t>
            </a:r>
            <a:r>
              <a:rPr lang="de-CH" dirty="0" err="1" smtClean="0"/>
              <a:t>Application</a:t>
            </a:r>
            <a:r>
              <a:rPr lang="de-CH" dirty="0" smtClean="0"/>
              <a:t> </a:t>
            </a:r>
            <a:r>
              <a:rPr lang="de-CH" dirty="0" err="1" smtClean="0"/>
              <a:t>Platform</a:t>
            </a:r>
            <a:endParaRPr lang="de-CH" dirty="0"/>
          </a:p>
          <a:p>
            <a:pPr lvl="1"/>
            <a:r>
              <a:rPr lang="de-CH" dirty="0" smtClean="0"/>
              <a:t>Web Applikation mit CSJSF</a:t>
            </a:r>
          </a:p>
          <a:p>
            <a:pPr lvl="1"/>
            <a:r>
              <a:rPr lang="de-CH" dirty="0" smtClean="0"/>
              <a:t>Entspricht CS Web Standard</a:t>
            </a:r>
          </a:p>
          <a:p>
            <a:r>
              <a:rPr lang="de-CH" dirty="0" smtClean="0"/>
              <a:t>CORBA Services für Anbindung</a:t>
            </a:r>
          </a:p>
          <a:p>
            <a:r>
              <a:rPr lang="de-CH" dirty="0" smtClean="0"/>
              <a:t>Mainframe (Backend)</a:t>
            </a:r>
          </a:p>
          <a:p>
            <a:pPr lvl="1"/>
            <a:r>
              <a:rPr lang="de-CH" dirty="0" smtClean="0"/>
              <a:t>DB 2 </a:t>
            </a:r>
            <a:r>
              <a:rPr lang="de-CH" dirty="0" err="1" smtClean="0"/>
              <a:t>Tables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C3A-F9DA-4776-9D55-D4560A0D5912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Verbindung zwischen 2 Umgebungen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GUI in JSF (Java)</a:t>
            </a:r>
          </a:p>
          <a:p>
            <a:r>
              <a:rPr lang="de-CH" dirty="0" smtClean="0"/>
              <a:t>Backend auf dem Mainframe (PL/I)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76F3-3425-4DAE-BBBF-4D5C917CC8CC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55576" y="2780928"/>
            <a:ext cx="2160240" cy="27363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GUI</a:t>
            </a:r>
          </a:p>
          <a:p>
            <a:pPr algn="ctr"/>
            <a:r>
              <a:rPr lang="de-CH" dirty="0" smtClean="0"/>
              <a:t>(Java)</a:t>
            </a:r>
            <a:endParaRPr lang="de-CH" dirty="0"/>
          </a:p>
        </p:txBody>
      </p:sp>
      <p:sp>
        <p:nvSpPr>
          <p:cNvPr id="7" name="Rounded Rectangle 6"/>
          <p:cNvSpPr/>
          <p:nvPr/>
        </p:nvSpPr>
        <p:spPr>
          <a:xfrm>
            <a:off x="5915677" y="2780928"/>
            <a:ext cx="2160240" cy="27363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dk1"/>
                </a:solidFill>
              </a:rPr>
              <a:t>Mainframe</a:t>
            </a:r>
          </a:p>
          <a:p>
            <a:pPr algn="ctr"/>
            <a:r>
              <a:rPr lang="de-CH" dirty="0" smtClean="0"/>
              <a:t>(PL/I)</a:t>
            </a:r>
            <a:endParaRPr lang="de-CH" dirty="0">
              <a:solidFill>
                <a:schemeClr val="dk1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2915816" y="3933056"/>
            <a:ext cx="2999861" cy="432048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Multiply 9"/>
          <p:cNvSpPr/>
          <p:nvPr/>
        </p:nvSpPr>
        <p:spPr>
          <a:xfrm>
            <a:off x="3707549" y="3433623"/>
            <a:ext cx="1416394" cy="1416394"/>
          </a:xfrm>
          <a:prstGeom prst="mathMultiply">
            <a:avLst/>
          </a:prstGeom>
          <a:solidFill>
            <a:srgbClr val="C23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50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ist CORBA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dirty="0"/>
              <a:t>ommon </a:t>
            </a:r>
            <a:r>
              <a:rPr lang="en-US" b="1" dirty="0"/>
              <a:t>O</a:t>
            </a:r>
            <a:r>
              <a:rPr lang="en-US" dirty="0"/>
              <a:t>bject </a:t>
            </a:r>
            <a:r>
              <a:rPr lang="en-US" b="1" dirty="0"/>
              <a:t>R</a:t>
            </a:r>
            <a:r>
              <a:rPr lang="en-US" dirty="0"/>
              <a:t>equest </a:t>
            </a:r>
            <a:r>
              <a:rPr lang="en-US" b="1" dirty="0"/>
              <a:t>B</a:t>
            </a:r>
            <a:r>
              <a:rPr lang="en-US" dirty="0"/>
              <a:t>roker </a:t>
            </a:r>
            <a:r>
              <a:rPr lang="en-US" b="1" dirty="0"/>
              <a:t>A</a:t>
            </a:r>
            <a:r>
              <a:rPr lang="en-US" dirty="0"/>
              <a:t>rchitecture</a:t>
            </a:r>
          </a:p>
          <a:p>
            <a:r>
              <a:rPr lang="de-CH" dirty="0" smtClean="0"/>
              <a:t>Standardisierte Schnittstelle</a:t>
            </a:r>
          </a:p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70BE-18FE-4208-AEC0-2FC7C17E19CB}" type="datetime1">
              <a:rPr lang="de-CH" smtClean="0"/>
              <a:t>17.10.2012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3528" y="2852936"/>
            <a:ext cx="2160240" cy="27363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GUI</a:t>
            </a:r>
          </a:p>
          <a:p>
            <a:pPr algn="ctr"/>
            <a:r>
              <a:rPr lang="de-CH" dirty="0" smtClean="0"/>
              <a:t>(Java)</a:t>
            </a:r>
            <a:endParaRPr lang="de-CH" dirty="0"/>
          </a:p>
        </p:txBody>
      </p:sp>
      <p:sp>
        <p:nvSpPr>
          <p:cNvPr id="7" name="Rounded Rectangle 6"/>
          <p:cNvSpPr/>
          <p:nvPr/>
        </p:nvSpPr>
        <p:spPr>
          <a:xfrm>
            <a:off x="6372200" y="2847865"/>
            <a:ext cx="2160240" cy="27363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Host</a:t>
            </a:r>
          </a:p>
          <a:p>
            <a:pPr algn="ctr"/>
            <a:r>
              <a:rPr lang="de-CH" dirty="0" smtClean="0"/>
              <a:t>(PL/I)</a:t>
            </a:r>
            <a:endParaRPr lang="de-CH" dirty="0"/>
          </a:p>
        </p:txBody>
      </p:sp>
      <p:sp>
        <p:nvSpPr>
          <p:cNvPr id="14" name="Rounded Rectangle 13"/>
          <p:cNvSpPr/>
          <p:nvPr/>
        </p:nvSpPr>
        <p:spPr>
          <a:xfrm>
            <a:off x="3347864" y="2847865"/>
            <a:ext cx="2160240" cy="2736304"/>
          </a:xfrm>
          <a:prstGeom prst="roundRect">
            <a:avLst/>
          </a:prstGeom>
          <a:solidFill>
            <a:srgbClr val="A2A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CORBA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2483768" y="4005064"/>
            <a:ext cx="864096" cy="432048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Left-Right Arrow 11"/>
          <p:cNvSpPr/>
          <p:nvPr/>
        </p:nvSpPr>
        <p:spPr>
          <a:xfrm>
            <a:off x="5513972" y="4005064"/>
            <a:ext cx="864096" cy="432048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79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Definition Schnittstelle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9AFA-E831-4D7C-84C2-1EBDFCFFD10B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52143" cy="460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6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Testing</a:t>
            </a:r>
            <a:r>
              <a:rPr lang="de-CH" dirty="0" smtClean="0"/>
              <a:t> HOST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40FD-1011-47D4-A129-64455971F53D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2" b="21090"/>
          <a:stretch/>
        </p:blipFill>
        <p:spPr bwMode="auto">
          <a:xfrm>
            <a:off x="285325" y="1916832"/>
            <a:ext cx="8272904" cy="321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1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Demonstration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88A8-A61F-4B12-AB6B-7E3AC08B4629}" type="datetime1">
              <a:rPr lang="de-CH" smtClean="0"/>
              <a:t>17.10.2012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Aufbau der Infrastruktur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041F-3DC9-455C-8539-EFD27B421285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374" y="4437112"/>
            <a:ext cx="4608658" cy="18722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tangle 5"/>
          <p:cNvSpPr/>
          <p:nvPr/>
        </p:nvSpPr>
        <p:spPr>
          <a:xfrm>
            <a:off x="251374" y="1412776"/>
            <a:ext cx="4608658" cy="194421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TextBox 7"/>
          <p:cNvSpPr txBox="1"/>
          <p:nvPr/>
        </p:nvSpPr>
        <p:spPr>
          <a:xfrm>
            <a:off x="1932772" y="1268760"/>
            <a:ext cx="1245861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r>
              <a:rPr lang="de-CH" sz="2200" dirty="0" smtClean="0"/>
              <a:t> Notebook </a:t>
            </a:r>
            <a:endParaRPr lang="de-CH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4242574"/>
            <a:ext cx="1287212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r>
              <a:rPr lang="de-CH" sz="2200" dirty="0" smtClean="0"/>
              <a:t> Mainframe</a:t>
            </a:r>
            <a:endParaRPr lang="de-CH" sz="2200" dirty="0"/>
          </a:p>
        </p:txBody>
      </p:sp>
      <p:sp>
        <p:nvSpPr>
          <p:cNvPr id="11" name="Rectangle 10"/>
          <p:cNvSpPr/>
          <p:nvPr/>
        </p:nvSpPr>
        <p:spPr>
          <a:xfrm>
            <a:off x="467544" y="1641430"/>
            <a:ext cx="1512168" cy="1486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/>
              <a:t>WLS</a:t>
            </a:r>
            <a:endParaRPr lang="de-CH" b="1" dirty="0"/>
          </a:p>
        </p:txBody>
      </p:sp>
      <p:sp>
        <p:nvSpPr>
          <p:cNvPr id="12" name="Rectangle 11"/>
          <p:cNvSpPr/>
          <p:nvPr/>
        </p:nvSpPr>
        <p:spPr>
          <a:xfrm>
            <a:off x="3125915" y="1641430"/>
            <a:ext cx="1512168" cy="1486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/>
              <a:t>Browser</a:t>
            </a:r>
            <a:endParaRPr lang="de-CH" b="1" dirty="0"/>
          </a:p>
        </p:txBody>
      </p:sp>
      <p:sp>
        <p:nvSpPr>
          <p:cNvPr id="13" name="Down Arrow 12"/>
          <p:cNvSpPr/>
          <p:nvPr/>
        </p:nvSpPr>
        <p:spPr>
          <a:xfrm>
            <a:off x="657930" y="3212977"/>
            <a:ext cx="540060" cy="1296144"/>
          </a:xfrm>
          <a:prstGeom prst="downArrow">
            <a:avLst/>
          </a:prstGeom>
          <a:solidFill>
            <a:srgbClr val="C23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CH" sz="1200" b="1" dirty="0" smtClean="0"/>
              <a:t>CORBA</a:t>
            </a:r>
            <a:endParaRPr lang="de-CH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467544" y="4653136"/>
            <a:ext cx="1512168" cy="1486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/>
              <a:t>PL/I</a:t>
            </a:r>
            <a:endParaRPr lang="de-CH" b="1" dirty="0"/>
          </a:p>
        </p:txBody>
      </p:sp>
      <p:sp>
        <p:nvSpPr>
          <p:cNvPr id="16" name="Rectangle 15"/>
          <p:cNvSpPr/>
          <p:nvPr/>
        </p:nvSpPr>
        <p:spPr>
          <a:xfrm>
            <a:off x="3125915" y="4629762"/>
            <a:ext cx="1512168" cy="1486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DB2</a:t>
            </a:r>
            <a:endParaRPr lang="de-CH" dirty="0"/>
          </a:p>
        </p:txBody>
      </p:sp>
      <p:sp>
        <p:nvSpPr>
          <p:cNvPr id="17" name="Down Arrow 16"/>
          <p:cNvSpPr/>
          <p:nvPr/>
        </p:nvSpPr>
        <p:spPr>
          <a:xfrm rot="16200000">
            <a:off x="2292474" y="1565859"/>
            <a:ext cx="540060" cy="1042055"/>
          </a:xfrm>
          <a:prstGeom prst="downArrow">
            <a:avLst/>
          </a:prstGeom>
          <a:solidFill>
            <a:srgbClr val="C23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CH" sz="1200" b="1" dirty="0" smtClean="0"/>
              <a:t>Response</a:t>
            </a:r>
            <a:endParaRPr lang="de-CH" sz="1200" b="1" dirty="0"/>
          </a:p>
        </p:txBody>
      </p:sp>
      <p:sp>
        <p:nvSpPr>
          <p:cNvPr id="18" name="Down Arrow 17"/>
          <p:cNvSpPr/>
          <p:nvPr/>
        </p:nvSpPr>
        <p:spPr>
          <a:xfrm rot="5400000">
            <a:off x="2264893" y="2114466"/>
            <a:ext cx="540060" cy="1042055"/>
          </a:xfrm>
          <a:prstGeom prst="downArrow">
            <a:avLst/>
          </a:prstGeom>
          <a:solidFill>
            <a:srgbClr val="C23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b="1" dirty="0" smtClean="0"/>
              <a:t>Request</a:t>
            </a:r>
            <a:endParaRPr lang="de-CH" sz="1200" b="1" dirty="0"/>
          </a:p>
        </p:txBody>
      </p:sp>
      <p:sp>
        <p:nvSpPr>
          <p:cNvPr id="19" name="Down Arrow 18"/>
          <p:cNvSpPr/>
          <p:nvPr/>
        </p:nvSpPr>
        <p:spPr>
          <a:xfrm rot="10800000">
            <a:off x="1197990" y="3212977"/>
            <a:ext cx="540060" cy="1296144"/>
          </a:xfrm>
          <a:prstGeom prst="downArrow">
            <a:avLst/>
          </a:prstGeom>
          <a:solidFill>
            <a:srgbClr val="C23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CH" sz="1200" b="1" dirty="0" smtClean="0"/>
              <a:t>CORBA</a:t>
            </a:r>
            <a:endParaRPr lang="de-CH" sz="1200" b="1" dirty="0"/>
          </a:p>
        </p:txBody>
      </p:sp>
      <p:sp>
        <p:nvSpPr>
          <p:cNvPr id="22" name="Down Arrow 21"/>
          <p:cNvSpPr/>
          <p:nvPr/>
        </p:nvSpPr>
        <p:spPr>
          <a:xfrm rot="16200000">
            <a:off x="2285871" y="4609615"/>
            <a:ext cx="540060" cy="1042055"/>
          </a:xfrm>
          <a:prstGeom prst="downArrow">
            <a:avLst/>
          </a:prstGeom>
          <a:solidFill>
            <a:srgbClr val="C23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CH" sz="1200" b="1" dirty="0" smtClean="0"/>
              <a:t>SQL Query</a:t>
            </a:r>
            <a:endParaRPr lang="de-CH" sz="1200" b="1" dirty="0"/>
          </a:p>
        </p:txBody>
      </p:sp>
      <p:sp>
        <p:nvSpPr>
          <p:cNvPr id="23" name="Down Arrow 22"/>
          <p:cNvSpPr/>
          <p:nvPr/>
        </p:nvSpPr>
        <p:spPr>
          <a:xfrm rot="5400000">
            <a:off x="2258290" y="5158222"/>
            <a:ext cx="540060" cy="1042055"/>
          </a:xfrm>
          <a:prstGeom prst="downArrow">
            <a:avLst/>
          </a:prstGeom>
          <a:solidFill>
            <a:srgbClr val="C23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b="1" dirty="0" smtClean="0"/>
              <a:t>Data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37163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The Journey </a:t>
            </a:r>
            <a:r>
              <a:rPr lang="de-CH" dirty="0" err="1" smtClean="0"/>
              <a:t>of</a:t>
            </a:r>
            <a:r>
              <a:rPr lang="de-CH" dirty="0" smtClean="0"/>
              <a:t> a </a:t>
            </a:r>
            <a:r>
              <a:rPr lang="de-CH" dirty="0" err="1" smtClean="0"/>
              <a:t>Question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302A-B13B-4586-AF8C-DAA6CA1F1490}" type="datetime1">
              <a:rPr lang="de-CH" smtClean="0"/>
              <a:t>17.10.2012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Browser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2C26-54B0-4B83-A2E1-AEDA5E68718C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13" name="AutoShape 8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" name="AutoShape 10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6" name="AutoShape 12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7" name="AutoShape 14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35" name="Group 34"/>
          <p:cNvGrpSpPr/>
          <p:nvPr/>
        </p:nvGrpSpPr>
        <p:grpSpPr>
          <a:xfrm>
            <a:off x="4572000" y="5301208"/>
            <a:ext cx="1321653" cy="998511"/>
            <a:chOff x="1619672" y="3775483"/>
            <a:chExt cx="2171700" cy="1539281"/>
          </a:xfrm>
        </p:grpSpPr>
        <p:sp>
          <p:nvSpPr>
            <p:cNvPr id="36" name="Oval 35"/>
            <p:cNvSpPr/>
            <p:nvPr/>
          </p:nvSpPr>
          <p:spPr>
            <a:xfrm>
              <a:off x="1968500" y="3775483"/>
              <a:ext cx="1473200" cy="1488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6" descr="http://www.corba.org/images/logos/CORBAvert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92"/>
            <a:stretch/>
          </p:blipFill>
          <p:spPr bwMode="auto">
            <a:xfrm>
              <a:off x="1619672" y="3775483"/>
              <a:ext cx="2171700" cy="153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1300883" y="5657639"/>
            <a:ext cx="777549" cy="26763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r>
              <a:rPr lang="de-C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XHTML</a:t>
            </a:r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" name="Picture 15" descr="\\chca6022.eur.beluni.net\a179048$\Desktop\9502coffee_bean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5E5E5E"/>
              </a:clrFrom>
              <a:clrTo>
                <a:srgbClr val="5E5E5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89" b="77634" l="19286" r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17530" r="31471" b="24687"/>
          <a:stretch/>
        </p:blipFill>
        <p:spPr bwMode="auto">
          <a:xfrm>
            <a:off x="2206342" y="5301208"/>
            <a:ext cx="128553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7" descr="http://icons.iconarchive.com/icons/harwen/simple/256/Settings-ic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120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owchart: Magnetic Disk 42"/>
          <p:cNvSpPr/>
          <p:nvPr/>
        </p:nvSpPr>
        <p:spPr>
          <a:xfrm>
            <a:off x="8018826" y="5300416"/>
            <a:ext cx="873654" cy="1004903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DB2</a:t>
            </a:r>
            <a:endParaRPr lang="de-CH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994726" y="5301207"/>
            <a:ext cx="881530" cy="981579"/>
            <a:chOff x="539551" y="4725144"/>
            <a:chExt cx="1392697" cy="1413360"/>
          </a:xfrm>
          <a:solidFill>
            <a:schemeClr val="accent1"/>
          </a:solidFill>
        </p:grpSpPr>
        <p:sp>
          <p:nvSpPr>
            <p:cNvPr id="45" name="Folded Corner 44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0260" y="5250241"/>
              <a:ext cx="689169" cy="38321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IMS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20272" y="5300416"/>
            <a:ext cx="881530" cy="981579"/>
            <a:chOff x="539551" y="4725144"/>
            <a:chExt cx="1392697" cy="141336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8" name="Folded Corner 47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40261" y="5240215"/>
              <a:ext cx="801417" cy="44316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PL/I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42198" y="5301207"/>
            <a:ext cx="881530" cy="981579"/>
            <a:chOff x="539551" y="4725144"/>
            <a:chExt cx="1392697" cy="1413360"/>
          </a:xfrm>
          <a:solidFill>
            <a:srgbClr val="F8C48B"/>
          </a:solidFill>
        </p:grpSpPr>
        <p:sp>
          <p:nvSpPr>
            <p:cNvPr id="52" name="Folded Corner 51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9791" y="5238368"/>
              <a:ext cx="731169" cy="3988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JSF</a:t>
              </a:r>
              <a:endParaRPr lang="de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7" name="Picture 2" descr="http://upload.wikimedia.org/wikipedia/de/9/95/Internet_Explorer_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229200"/>
            <a:ext cx="1096872" cy="10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15858" r="18700" b="29862"/>
          <a:stretch/>
        </p:blipFill>
        <p:spPr bwMode="auto">
          <a:xfrm>
            <a:off x="251520" y="1196752"/>
            <a:ext cx="8352928" cy="403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0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 der IT Lehre: Beruflicher Teil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370B-6F09-45E4-8819-8DCF1A02F55D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251520" y="2132859"/>
            <a:ext cx="4248472" cy="56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CH" b="1" dirty="0" smtClean="0"/>
              <a:t>Berufsmaturitätsschule</a:t>
            </a:r>
            <a:endParaRPr lang="de-CH" dirty="0"/>
          </a:p>
        </p:txBody>
      </p:sp>
      <p:sp>
        <p:nvSpPr>
          <p:cNvPr id="7" name="Rectangle 9"/>
          <p:cNvSpPr/>
          <p:nvPr/>
        </p:nvSpPr>
        <p:spPr>
          <a:xfrm>
            <a:off x="4651623" y="2132856"/>
            <a:ext cx="4241668" cy="56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CH" b="1" dirty="0" smtClean="0"/>
              <a:t>Allgemeinbildender Unterricht</a:t>
            </a:r>
            <a:endParaRPr lang="de-CH" dirty="0"/>
          </a:p>
        </p:txBody>
      </p:sp>
      <p:sp>
        <p:nvSpPr>
          <p:cNvPr id="9" name="Geschweifte Klammer rechts 8"/>
          <p:cNvSpPr/>
          <p:nvPr/>
        </p:nvSpPr>
        <p:spPr>
          <a:xfrm rot="16200000">
            <a:off x="4298568" y="-2454252"/>
            <a:ext cx="540060" cy="863415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/>
          <p:cNvSpPr txBox="1"/>
          <p:nvPr/>
        </p:nvSpPr>
        <p:spPr>
          <a:xfrm>
            <a:off x="3812514" y="1173887"/>
            <a:ext cx="151216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r>
              <a:rPr lang="de-CH" sz="2200" dirty="0" smtClean="0"/>
              <a:t>Berufsschule</a:t>
            </a:r>
            <a:endParaRPr lang="de-CH" sz="2200" dirty="0"/>
          </a:p>
        </p:txBody>
      </p:sp>
      <p:sp>
        <p:nvSpPr>
          <p:cNvPr id="12" name="Rectangle 6"/>
          <p:cNvSpPr/>
          <p:nvPr/>
        </p:nvSpPr>
        <p:spPr>
          <a:xfrm>
            <a:off x="251520" y="2780928"/>
            <a:ext cx="8634156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de-CH" sz="3200" b="1" dirty="0" smtClean="0"/>
              <a:t>Informatik- / Bankfachmodule</a:t>
            </a:r>
            <a:endParaRPr lang="de-CH" sz="3200" dirty="0" smtClean="0"/>
          </a:p>
        </p:txBody>
      </p:sp>
      <p:sp>
        <p:nvSpPr>
          <p:cNvPr id="13" name="Rectangle 6"/>
          <p:cNvSpPr/>
          <p:nvPr/>
        </p:nvSpPr>
        <p:spPr>
          <a:xfrm>
            <a:off x="259135" y="4005064"/>
            <a:ext cx="8634156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de-CH" sz="3200" b="1" dirty="0" smtClean="0"/>
              <a:t>Santis</a:t>
            </a:r>
            <a:endParaRPr lang="de-CH" sz="3200" dirty="0" smtClean="0"/>
          </a:p>
        </p:txBody>
      </p:sp>
      <p:sp>
        <p:nvSpPr>
          <p:cNvPr id="14" name="Rectangle 6"/>
          <p:cNvSpPr/>
          <p:nvPr/>
        </p:nvSpPr>
        <p:spPr>
          <a:xfrm>
            <a:off x="260070" y="5229200"/>
            <a:ext cx="8634156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de-CH" sz="3200" b="1" dirty="0" smtClean="0"/>
              <a:t>Betrieb</a:t>
            </a:r>
            <a:endParaRPr lang="de-CH" sz="3200" dirty="0" smtClean="0"/>
          </a:p>
        </p:txBody>
      </p:sp>
      <p:pic>
        <p:nvPicPr>
          <p:cNvPr id="1026" name="Picture 2" descr="http://www.alisearch.ch/content/address/100001_BZZ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63" y="2132859"/>
            <a:ext cx="9525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lisearch.ch/content/address/100001_BZZ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3688"/>
            <a:ext cx="928489" cy="5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c-point.com/sites/default/files/styles/img200px/public/CYP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76" y="3073803"/>
            <a:ext cx="952500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>
            <a:off x="107504" y="1156246"/>
            <a:ext cx="8933205" cy="277680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32" name="Picture 8" descr="http://www.entwicklerey.ch/Portals/0/Santis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35" y="4297939"/>
            <a:ext cx="920874" cy="5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newest Credit Suisse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r="10979"/>
          <a:stretch/>
        </p:blipFill>
        <p:spPr bwMode="auto">
          <a:xfrm>
            <a:off x="259135" y="5517232"/>
            <a:ext cx="92087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Browser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6371-F3F6-46AF-B0B7-981D92F5E6B2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13" name="AutoShape 8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" name="AutoShape 10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6" name="AutoShape 12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7" name="AutoShape 14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35" name="Group 34"/>
          <p:cNvGrpSpPr/>
          <p:nvPr/>
        </p:nvGrpSpPr>
        <p:grpSpPr>
          <a:xfrm>
            <a:off x="4572000" y="5301208"/>
            <a:ext cx="1321653" cy="998511"/>
            <a:chOff x="1619672" y="3775483"/>
            <a:chExt cx="2171700" cy="1539281"/>
          </a:xfrm>
        </p:grpSpPr>
        <p:sp>
          <p:nvSpPr>
            <p:cNvPr id="36" name="Oval 35"/>
            <p:cNvSpPr/>
            <p:nvPr/>
          </p:nvSpPr>
          <p:spPr>
            <a:xfrm>
              <a:off x="1968500" y="3775483"/>
              <a:ext cx="1473200" cy="1488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6" descr="http://www.corba.org/images/logos/CORBAvert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92"/>
            <a:stretch/>
          </p:blipFill>
          <p:spPr bwMode="auto">
            <a:xfrm>
              <a:off x="1619672" y="3775483"/>
              <a:ext cx="2171700" cy="153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1300883" y="5657639"/>
            <a:ext cx="777549" cy="26763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r>
              <a:rPr lang="de-C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XHTML</a:t>
            </a:r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" name="Picture 15" descr="\\chca6022.eur.beluni.net\a179048$\Desktop\9502coffee_bean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5E5E5E"/>
              </a:clrFrom>
              <a:clrTo>
                <a:srgbClr val="5E5E5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89" b="77634" l="19286" r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17530" r="31471" b="24687"/>
          <a:stretch/>
        </p:blipFill>
        <p:spPr bwMode="auto">
          <a:xfrm>
            <a:off x="2206342" y="5301208"/>
            <a:ext cx="128553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7" descr="http://icons.iconarchive.com/icons/harwen/simple/256/Settings-ic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120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owchart: Magnetic Disk 42"/>
          <p:cNvSpPr/>
          <p:nvPr/>
        </p:nvSpPr>
        <p:spPr>
          <a:xfrm>
            <a:off x="8018826" y="5300416"/>
            <a:ext cx="873654" cy="1004903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DB2</a:t>
            </a:r>
            <a:endParaRPr lang="de-CH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994726" y="5301207"/>
            <a:ext cx="881530" cy="981579"/>
            <a:chOff x="539551" y="4725144"/>
            <a:chExt cx="1392697" cy="1413360"/>
          </a:xfrm>
          <a:solidFill>
            <a:schemeClr val="accent1"/>
          </a:solidFill>
        </p:grpSpPr>
        <p:sp>
          <p:nvSpPr>
            <p:cNvPr id="45" name="Folded Corner 44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0260" y="5250241"/>
              <a:ext cx="689169" cy="38321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IMS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20272" y="5300416"/>
            <a:ext cx="881530" cy="981579"/>
            <a:chOff x="539551" y="4725144"/>
            <a:chExt cx="1392697" cy="141336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8" name="Folded Corner 47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40261" y="5240215"/>
              <a:ext cx="801417" cy="44316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PL/I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42198" y="5301207"/>
            <a:ext cx="881530" cy="981579"/>
            <a:chOff x="539551" y="4725144"/>
            <a:chExt cx="1392697" cy="1413360"/>
          </a:xfrm>
          <a:solidFill>
            <a:srgbClr val="F8C48B"/>
          </a:solidFill>
        </p:grpSpPr>
        <p:sp>
          <p:nvSpPr>
            <p:cNvPr id="52" name="Folded Corner 51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9791" y="5238368"/>
              <a:ext cx="731169" cy="3988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JSF</a:t>
              </a:r>
              <a:endParaRPr lang="de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7" name="Picture 2" descr="http://upload.wikimedia.org/wikipedia/de/9/95/Internet_Explorer_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229200"/>
            <a:ext cx="1096872" cy="10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t="15953" r="18654" b="32130"/>
          <a:stretch/>
        </p:blipFill>
        <p:spPr bwMode="auto">
          <a:xfrm>
            <a:off x="179512" y="1196753"/>
            <a:ext cx="873208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8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Browser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77E7-5045-4521-A0BF-4C61E3D7037C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13" name="AutoShape 8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" name="AutoShape 10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6" name="AutoShape 12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7" name="AutoShape 14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35" name="Group 34"/>
          <p:cNvGrpSpPr/>
          <p:nvPr/>
        </p:nvGrpSpPr>
        <p:grpSpPr>
          <a:xfrm>
            <a:off x="4572000" y="5301208"/>
            <a:ext cx="1321653" cy="998511"/>
            <a:chOff x="1619672" y="3775483"/>
            <a:chExt cx="2171700" cy="1539281"/>
          </a:xfrm>
        </p:grpSpPr>
        <p:sp>
          <p:nvSpPr>
            <p:cNvPr id="36" name="Oval 35"/>
            <p:cNvSpPr/>
            <p:nvPr/>
          </p:nvSpPr>
          <p:spPr>
            <a:xfrm>
              <a:off x="1968500" y="3775483"/>
              <a:ext cx="1473200" cy="1488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6" descr="http://www.corba.org/images/logos/CORBAvert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92"/>
            <a:stretch/>
          </p:blipFill>
          <p:spPr bwMode="auto">
            <a:xfrm>
              <a:off x="1619672" y="3775483"/>
              <a:ext cx="2171700" cy="153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1300883" y="5657639"/>
            <a:ext cx="777549" cy="26763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r>
              <a:rPr lang="de-C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XHTML</a:t>
            </a:r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" name="Picture 15" descr="\\chca6022.eur.beluni.net\a179048$\Desktop\9502coffee_bean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5E5E5E"/>
              </a:clrFrom>
              <a:clrTo>
                <a:srgbClr val="5E5E5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89" b="77634" l="19286" r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17530" r="31471" b="24687"/>
          <a:stretch/>
        </p:blipFill>
        <p:spPr bwMode="auto">
          <a:xfrm>
            <a:off x="2206342" y="5301208"/>
            <a:ext cx="128553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7" descr="http://icons.iconarchive.com/icons/harwen/simple/256/Settings-ic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120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owchart: Magnetic Disk 42"/>
          <p:cNvSpPr/>
          <p:nvPr/>
        </p:nvSpPr>
        <p:spPr>
          <a:xfrm>
            <a:off x="8018826" y="5300416"/>
            <a:ext cx="873654" cy="1004903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DB2</a:t>
            </a:r>
            <a:endParaRPr lang="de-CH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994726" y="5301207"/>
            <a:ext cx="881530" cy="981579"/>
            <a:chOff x="539551" y="4725144"/>
            <a:chExt cx="1392697" cy="1413360"/>
          </a:xfrm>
          <a:solidFill>
            <a:schemeClr val="accent1"/>
          </a:solidFill>
        </p:grpSpPr>
        <p:sp>
          <p:nvSpPr>
            <p:cNvPr id="45" name="Folded Corner 44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0260" y="5250241"/>
              <a:ext cx="689169" cy="38321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IMS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20272" y="5300416"/>
            <a:ext cx="881530" cy="981579"/>
            <a:chOff x="539551" y="4725144"/>
            <a:chExt cx="1392697" cy="141336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8" name="Folded Corner 47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40261" y="5240215"/>
              <a:ext cx="801417" cy="44316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PL/I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42198" y="5301207"/>
            <a:ext cx="881530" cy="981579"/>
            <a:chOff x="539551" y="4725144"/>
            <a:chExt cx="1392697" cy="1413360"/>
          </a:xfrm>
          <a:solidFill>
            <a:srgbClr val="F8C48B"/>
          </a:solidFill>
        </p:grpSpPr>
        <p:sp>
          <p:nvSpPr>
            <p:cNvPr id="52" name="Folded Corner 51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9791" y="5238368"/>
              <a:ext cx="731169" cy="3988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JSF</a:t>
              </a:r>
              <a:endParaRPr lang="de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7" name="Picture 2" descr="http://upload.wikimedia.org/wikipedia/de/9/95/Internet_Explorer_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229200"/>
            <a:ext cx="1096872" cy="10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6" y="1340768"/>
            <a:ext cx="876381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1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JSF/XHTML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1918-03AC-418F-A70F-DC81D4D8A33C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13" name="AutoShape 8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" name="AutoShape 10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6" name="AutoShape 12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7" name="AutoShape 14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250824" y="1412875"/>
            <a:ext cx="8640000" cy="3600301"/>
          </a:xfrm>
          <a:solidFill>
            <a:srgbClr val="FFE9A8"/>
          </a:solidFill>
          <a:ln>
            <a:solidFill>
              <a:srgbClr val="C23841"/>
            </a:solidFill>
          </a:ln>
        </p:spPr>
        <p:txBody>
          <a:bodyPr>
            <a:noAutofit/>
          </a:bodyPr>
          <a:lstStyle/>
          <a:p>
            <a:pPr marL="898525" indent="-898525">
              <a:spcAft>
                <a:spcPts val="0"/>
              </a:spcAft>
              <a:buNone/>
            </a:pPr>
            <a:r>
              <a:rPr lang="de-CH" sz="1200" dirty="0">
                <a:solidFill>
                  <a:srgbClr val="008080"/>
                </a:solidFill>
                <a:latin typeface="Consolas"/>
                <a:ea typeface="Calibri"/>
              </a:rPr>
              <a:t> &lt;</a:t>
            </a:r>
            <a:r>
              <a:rPr lang="de-CH" sz="1200" dirty="0" err="1">
                <a:solidFill>
                  <a:srgbClr val="3F7F7F"/>
                </a:solidFill>
                <a:latin typeface="Consolas"/>
                <a:ea typeface="Calibri"/>
              </a:rPr>
              <a:t>cs:subForm</a:t>
            </a:r>
            <a:r>
              <a:rPr lang="de-CH" sz="1200" dirty="0">
                <a:latin typeface="Consolas"/>
                <a:ea typeface="Calibri"/>
              </a:rPr>
              <a:t> </a:t>
            </a:r>
            <a:r>
              <a:rPr lang="de-CH" sz="1200" dirty="0" err="1">
                <a:solidFill>
                  <a:srgbClr val="7F007F"/>
                </a:solidFill>
                <a:latin typeface="Consolas"/>
                <a:ea typeface="Calibri"/>
              </a:rPr>
              <a:t>id</a:t>
            </a:r>
            <a:r>
              <a:rPr lang="de-CH" sz="1200" dirty="0">
                <a:solidFill>
                  <a:srgbClr val="000000"/>
                </a:solidFill>
                <a:latin typeface="Consolas"/>
                <a:ea typeface="Calibri"/>
              </a:rPr>
              <a:t>=</a:t>
            </a:r>
            <a:r>
              <a:rPr lang="de-CH" sz="1200" i="1" dirty="0">
                <a:solidFill>
                  <a:srgbClr val="2A00FF"/>
                </a:solidFill>
                <a:latin typeface="Consolas"/>
                <a:ea typeface="Calibri"/>
              </a:rPr>
              <a:t>"</a:t>
            </a:r>
            <a:r>
              <a:rPr lang="de-CH" sz="1200" i="1" dirty="0" err="1">
                <a:solidFill>
                  <a:srgbClr val="2A00FF"/>
                </a:solidFill>
                <a:latin typeface="Consolas"/>
                <a:ea typeface="Calibri"/>
              </a:rPr>
              <a:t>textquestionForm</a:t>
            </a:r>
            <a:r>
              <a:rPr lang="de-CH" sz="1200" i="1" dirty="0">
                <a:solidFill>
                  <a:srgbClr val="2A00FF"/>
                </a:solidFill>
                <a:latin typeface="Consolas"/>
                <a:ea typeface="Calibri"/>
              </a:rPr>
              <a:t>"</a:t>
            </a:r>
            <a:r>
              <a:rPr lang="de-CH" sz="1200" dirty="0">
                <a:solidFill>
                  <a:srgbClr val="008080"/>
                </a:solidFill>
                <a:latin typeface="Consolas"/>
                <a:ea typeface="Calibri"/>
              </a:rPr>
              <a:t>&gt;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CH" sz="1200" dirty="0">
                <a:solidFill>
                  <a:srgbClr val="008080"/>
                </a:solidFill>
                <a:latin typeface="Consolas"/>
                <a:ea typeface="Calibri"/>
              </a:rPr>
              <a:t>   &lt;</a:t>
            </a:r>
            <a:r>
              <a:rPr lang="de-CH" sz="1200" dirty="0" err="1">
                <a:solidFill>
                  <a:srgbClr val="3F7F7F"/>
                </a:solidFill>
                <a:latin typeface="Consolas"/>
                <a:ea typeface="Calibri"/>
              </a:rPr>
              <a:t>cs:container</a:t>
            </a:r>
            <a:r>
              <a:rPr lang="de-CH" sz="1200" dirty="0">
                <a:latin typeface="Consolas"/>
                <a:ea typeface="Calibri"/>
              </a:rPr>
              <a:t> </a:t>
            </a:r>
            <a:r>
              <a:rPr lang="de-CH" sz="1200" dirty="0" err="1">
                <a:solidFill>
                  <a:srgbClr val="7F007F"/>
                </a:solidFill>
                <a:latin typeface="Consolas"/>
                <a:ea typeface="Calibri"/>
              </a:rPr>
              <a:t>label</a:t>
            </a:r>
            <a:r>
              <a:rPr lang="de-CH" sz="1200" dirty="0">
                <a:solidFill>
                  <a:srgbClr val="000000"/>
                </a:solidFill>
                <a:latin typeface="Consolas"/>
                <a:ea typeface="Calibri"/>
              </a:rPr>
              <a:t>=</a:t>
            </a:r>
            <a:r>
              <a:rPr lang="de-CH" sz="1200" i="1" dirty="0">
                <a:solidFill>
                  <a:srgbClr val="2A00FF"/>
                </a:solidFill>
                <a:latin typeface="Consolas"/>
                <a:ea typeface="Calibri"/>
              </a:rPr>
              <a:t>"#{</a:t>
            </a:r>
            <a:r>
              <a:rPr lang="de-CH" sz="1200" i="1" dirty="0" err="1">
                <a:solidFill>
                  <a:srgbClr val="2A00FF"/>
                </a:solidFill>
                <a:latin typeface="Consolas"/>
                <a:ea typeface="Calibri"/>
              </a:rPr>
              <a:t>answerQuestionBean.question.text</a:t>
            </a:r>
            <a:r>
              <a:rPr lang="de-CH" sz="1200" i="1" dirty="0">
                <a:solidFill>
                  <a:srgbClr val="2A00FF"/>
                </a:solidFill>
                <a:latin typeface="Consolas"/>
                <a:ea typeface="Calibri"/>
              </a:rPr>
              <a:t>}"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CH" sz="1200" i="1" dirty="0">
                <a:solidFill>
                  <a:srgbClr val="2A00FF"/>
                </a:solidFill>
                <a:latin typeface="Consolas"/>
                <a:ea typeface="Calibri"/>
              </a:rPr>
              <a:t>     </a:t>
            </a:r>
            <a:r>
              <a:rPr lang="de-CH" sz="1200" dirty="0" err="1">
                <a:solidFill>
                  <a:srgbClr val="7F007F"/>
                </a:solidFill>
                <a:latin typeface="Consolas"/>
                <a:ea typeface="Calibri"/>
              </a:rPr>
              <a:t>rendered</a:t>
            </a:r>
            <a:r>
              <a:rPr lang="de-CH" sz="1200" dirty="0">
                <a:solidFill>
                  <a:srgbClr val="000000"/>
                </a:solidFill>
                <a:latin typeface="Consolas"/>
                <a:ea typeface="Calibri"/>
              </a:rPr>
              <a:t>=</a:t>
            </a:r>
            <a:r>
              <a:rPr lang="de-CH" sz="1200" i="1" dirty="0">
                <a:solidFill>
                  <a:srgbClr val="2A00FF"/>
                </a:solidFill>
                <a:latin typeface="Consolas"/>
                <a:ea typeface="Calibri"/>
              </a:rPr>
              <a:t>"#{!</a:t>
            </a:r>
            <a:r>
              <a:rPr lang="de-CH" sz="1200" i="1" dirty="0" err="1">
                <a:solidFill>
                  <a:srgbClr val="2A00FF"/>
                </a:solidFill>
                <a:latin typeface="Consolas"/>
                <a:ea typeface="Calibri"/>
              </a:rPr>
              <a:t>answerQuestionBean.question.survey</a:t>
            </a:r>
            <a:r>
              <a:rPr lang="de-CH" sz="1200" i="1" dirty="0">
                <a:solidFill>
                  <a:srgbClr val="2A00FF"/>
                </a:solidFill>
                <a:latin typeface="Consolas"/>
                <a:ea typeface="Calibri"/>
              </a:rPr>
              <a:t>}"</a:t>
            </a:r>
            <a:r>
              <a:rPr lang="de-CH" sz="1200" dirty="0">
                <a:solidFill>
                  <a:srgbClr val="008080"/>
                </a:solidFill>
                <a:latin typeface="Consolas"/>
                <a:ea typeface="Calibri"/>
              </a:rPr>
              <a:t>&gt;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     &lt;</a:t>
            </a:r>
            <a:r>
              <a:rPr lang="en-US" sz="1200" dirty="0" err="1">
                <a:solidFill>
                  <a:srgbClr val="3F7F7F"/>
                </a:solidFill>
                <a:latin typeface="Consolas"/>
                <a:ea typeface="Calibri"/>
              </a:rPr>
              <a:t>cs:panelGrid</a:t>
            </a: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&gt;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       &lt;</a:t>
            </a:r>
            <a:r>
              <a:rPr lang="en-US" sz="1200" dirty="0" err="1">
                <a:solidFill>
                  <a:srgbClr val="3F7F7F"/>
                </a:solidFill>
                <a:latin typeface="Consolas"/>
                <a:ea typeface="Calibri"/>
              </a:rPr>
              <a:t>cs:field</a:t>
            </a:r>
            <a:r>
              <a:rPr lang="en-US" sz="1200" dirty="0">
                <a:latin typeface="Consolas"/>
                <a:ea typeface="Calibri"/>
              </a:rPr>
              <a:t> </a:t>
            </a:r>
            <a:r>
              <a:rPr lang="en-US" sz="1200" dirty="0">
                <a:solidFill>
                  <a:srgbClr val="7F007F"/>
                </a:solidFill>
                <a:latin typeface="Consolas"/>
                <a:ea typeface="Calibri"/>
              </a:rPr>
              <a:t>value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=</a:t>
            </a:r>
            <a:r>
              <a:rPr lang="en-US" sz="1200" i="1" dirty="0">
                <a:solidFill>
                  <a:srgbClr val="2A00FF"/>
                </a:solidFill>
                <a:latin typeface="Consolas"/>
                <a:ea typeface="Calibri"/>
              </a:rPr>
              <a:t>"#{</a:t>
            </a:r>
            <a:r>
              <a:rPr lang="en-US" sz="1200" i="1" dirty="0" err="1">
                <a:solidFill>
                  <a:srgbClr val="2A00FF"/>
                </a:solidFill>
                <a:latin typeface="Consolas"/>
                <a:ea typeface="Calibri"/>
              </a:rPr>
              <a:t>answerQuestionBean.newTextAnswer</a:t>
            </a:r>
            <a:r>
              <a:rPr lang="en-US" sz="1200" i="1" dirty="0">
                <a:solidFill>
                  <a:srgbClr val="2A00FF"/>
                </a:solidFill>
                <a:latin typeface="Consolas"/>
                <a:ea typeface="Calibri"/>
              </a:rPr>
              <a:t>}“</a:t>
            </a:r>
            <a:r>
              <a:rPr lang="en-US" sz="1200" dirty="0">
                <a:latin typeface="Consolas"/>
                <a:ea typeface="Calibri"/>
              </a:rPr>
              <a:t> </a:t>
            </a:r>
            <a:r>
              <a:rPr lang="en-US" sz="1200" dirty="0">
                <a:solidFill>
                  <a:srgbClr val="7F007F"/>
                </a:solidFill>
                <a:latin typeface="Consolas"/>
                <a:ea typeface="Calibri"/>
              </a:rPr>
              <a:t>display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=</a:t>
            </a:r>
            <a:r>
              <a:rPr lang="en-US" sz="1200" i="1" dirty="0">
                <a:solidFill>
                  <a:srgbClr val="2A00FF"/>
                </a:solidFill>
                <a:latin typeface="Consolas"/>
                <a:ea typeface="Calibri"/>
              </a:rPr>
              <a:t>"mutable" </a:t>
            </a: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/&gt;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       &lt;/</a:t>
            </a:r>
            <a:r>
              <a:rPr lang="en-US" sz="1200" dirty="0" err="1">
                <a:solidFill>
                  <a:srgbClr val="3F7F7F"/>
                </a:solidFill>
                <a:latin typeface="Consolas"/>
                <a:ea typeface="Calibri"/>
              </a:rPr>
              <a:t>cs:field</a:t>
            </a: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&gt;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       &lt;</a:t>
            </a:r>
            <a:r>
              <a:rPr lang="en-US" sz="1200" dirty="0" err="1">
                <a:solidFill>
                  <a:srgbClr val="3F7F7F"/>
                </a:solidFill>
                <a:latin typeface="Consolas"/>
                <a:ea typeface="Calibri"/>
              </a:rPr>
              <a:t>cs:commandButton</a:t>
            </a:r>
            <a:r>
              <a:rPr lang="en-US" sz="1200" dirty="0">
                <a:latin typeface="Consolas"/>
                <a:ea typeface="Calibri"/>
              </a:rPr>
              <a:t> </a:t>
            </a:r>
            <a:r>
              <a:rPr lang="en-US" sz="1200" dirty="0">
                <a:solidFill>
                  <a:srgbClr val="7F007F"/>
                </a:solidFill>
                <a:latin typeface="Consolas"/>
                <a:ea typeface="Calibri"/>
              </a:rPr>
              <a:t>value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=</a:t>
            </a:r>
            <a:r>
              <a:rPr lang="en-US" sz="1200" i="1" dirty="0">
                <a:solidFill>
                  <a:srgbClr val="2A00FF"/>
                </a:solidFill>
                <a:latin typeface="Consolas"/>
                <a:ea typeface="Calibri"/>
              </a:rPr>
              <a:t>"</a:t>
            </a:r>
            <a:r>
              <a:rPr lang="en-US" sz="1200" i="1" dirty="0" err="1">
                <a:solidFill>
                  <a:srgbClr val="2A00FF"/>
                </a:solidFill>
                <a:latin typeface="Consolas"/>
                <a:ea typeface="Calibri"/>
              </a:rPr>
              <a:t>Beantworten</a:t>
            </a:r>
            <a:r>
              <a:rPr lang="en-US" sz="1200" i="1" dirty="0">
                <a:solidFill>
                  <a:srgbClr val="2A00FF"/>
                </a:solidFill>
                <a:latin typeface="Consolas"/>
                <a:ea typeface="Calibri"/>
              </a:rPr>
              <a:t>"</a:t>
            </a:r>
            <a:r>
              <a:rPr lang="en-US" sz="1200" dirty="0">
                <a:latin typeface="Consolas"/>
                <a:ea typeface="Calibri"/>
              </a:rPr>
              <a:t> </a:t>
            </a:r>
            <a:r>
              <a:rPr lang="en-US" sz="1200" dirty="0">
                <a:solidFill>
                  <a:srgbClr val="7F007F"/>
                </a:solidFill>
                <a:latin typeface="Consolas"/>
                <a:ea typeface="Calibri"/>
              </a:rPr>
              <a:t>action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=</a:t>
            </a:r>
            <a:r>
              <a:rPr lang="en-US" sz="1200" i="1" dirty="0">
                <a:solidFill>
                  <a:srgbClr val="2A00FF"/>
                </a:solidFill>
                <a:latin typeface="Consolas"/>
                <a:ea typeface="Calibri"/>
              </a:rPr>
              <a:t>"#{</a:t>
            </a:r>
            <a:r>
              <a:rPr lang="en-US" sz="1200" i="1" dirty="0" err="1">
                <a:solidFill>
                  <a:srgbClr val="2A00FF"/>
                </a:solidFill>
                <a:latin typeface="Consolas"/>
                <a:ea typeface="Calibri"/>
              </a:rPr>
              <a:t>answerQuestionBean.submitTextAnswer</a:t>
            </a:r>
            <a:r>
              <a:rPr lang="en-US" sz="1200" i="1" dirty="0">
                <a:solidFill>
                  <a:srgbClr val="2A00FF"/>
                </a:solidFill>
                <a:latin typeface="Consolas"/>
                <a:ea typeface="Calibri"/>
              </a:rPr>
              <a:t>}"</a:t>
            </a:r>
            <a:r>
              <a:rPr lang="en-US" sz="1200" dirty="0">
                <a:latin typeface="Consolas"/>
                <a:ea typeface="Calibri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/&gt;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     &lt;/</a:t>
            </a:r>
            <a:r>
              <a:rPr lang="en-US" sz="1200" dirty="0" err="1">
                <a:solidFill>
                  <a:srgbClr val="3F7F7F"/>
                </a:solidFill>
                <a:latin typeface="Consolas"/>
                <a:ea typeface="Calibri"/>
              </a:rPr>
              <a:t>cs:panelGrid</a:t>
            </a: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&gt;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     &lt;</a:t>
            </a:r>
            <a:r>
              <a:rPr lang="en-US" sz="1200" dirty="0" err="1">
                <a:solidFill>
                  <a:srgbClr val="3F7F7F"/>
                </a:solidFill>
                <a:latin typeface="Consolas"/>
                <a:ea typeface="Calibri"/>
              </a:rPr>
              <a:t>cs:dataTable</a:t>
            </a:r>
            <a:r>
              <a:rPr lang="en-US" sz="1200" dirty="0">
                <a:latin typeface="Consolas"/>
                <a:ea typeface="Calibri"/>
              </a:rPr>
              <a:t> </a:t>
            </a:r>
            <a:r>
              <a:rPr lang="en-US" sz="1200" dirty="0">
                <a:solidFill>
                  <a:srgbClr val="7F007F"/>
                </a:solidFill>
                <a:latin typeface="Consolas"/>
                <a:ea typeface="Calibri"/>
              </a:rPr>
              <a:t>value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=</a:t>
            </a:r>
            <a:r>
              <a:rPr lang="en-US" sz="1200" i="1" dirty="0">
                <a:solidFill>
                  <a:srgbClr val="2A00FF"/>
                </a:solidFill>
                <a:latin typeface="Consolas"/>
                <a:ea typeface="Calibri"/>
              </a:rPr>
              <a:t>"#{</a:t>
            </a:r>
            <a:r>
              <a:rPr lang="en-US" sz="1200" i="1" dirty="0" err="1">
                <a:solidFill>
                  <a:srgbClr val="2A00FF"/>
                </a:solidFill>
                <a:latin typeface="Consolas"/>
                <a:ea typeface="Calibri"/>
              </a:rPr>
              <a:t>answerQuestionBean.textAnswers</a:t>
            </a:r>
            <a:r>
              <a:rPr lang="en-US" sz="1200" i="1" dirty="0">
                <a:solidFill>
                  <a:srgbClr val="2A00FF"/>
                </a:solidFill>
                <a:latin typeface="Consolas"/>
                <a:ea typeface="Calibri"/>
              </a:rPr>
              <a:t>}" </a:t>
            </a:r>
            <a:r>
              <a:rPr lang="de-CH" sz="1200" dirty="0" err="1">
                <a:solidFill>
                  <a:srgbClr val="7F007F"/>
                </a:solidFill>
                <a:latin typeface="Consolas"/>
                <a:ea typeface="Calibri"/>
              </a:rPr>
              <a:t>var</a:t>
            </a:r>
            <a:r>
              <a:rPr lang="de-CH" sz="1200" dirty="0">
                <a:solidFill>
                  <a:srgbClr val="000000"/>
                </a:solidFill>
                <a:latin typeface="Consolas"/>
                <a:ea typeface="Calibri"/>
              </a:rPr>
              <a:t>=</a:t>
            </a:r>
            <a:r>
              <a:rPr lang="de-CH" sz="1200" i="1" dirty="0">
                <a:solidFill>
                  <a:srgbClr val="2A00FF"/>
                </a:solidFill>
                <a:latin typeface="Consolas"/>
                <a:ea typeface="Calibri"/>
              </a:rPr>
              <a:t>"</a:t>
            </a:r>
            <a:r>
              <a:rPr lang="de-CH" sz="1200" i="1" dirty="0" err="1">
                <a:solidFill>
                  <a:srgbClr val="2A00FF"/>
                </a:solidFill>
                <a:latin typeface="Consolas"/>
                <a:ea typeface="Calibri"/>
              </a:rPr>
              <a:t>answer</a:t>
            </a:r>
            <a:r>
              <a:rPr lang="de-CH" sz="1200" i="1" dirty="0">
                <a:solidFill>
                  <a:srgbClr val="2A00FF"/>
                </a:solidFill>
                <a:latin typeface="Consolas"/>
                <a:ea typeface="Calibri"/>
              </a:rPr>
              <a:t>"</a:t>
            </a:r>
            <a:r>
              <a:rPr lang="de-CH" sz="1200" dirty="0">
                <a:latin typeface="Consolas"/>
                <a:ea typeface="Calibri"/>
              </a:rPr>
              <a:t> </a:t>
            </a:r>
            <a:endParaRPr lang="de-CH" sz="1200" dirty="0" smtClean="0">
              <a:latin typeface="Consolas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CH" sz="1200" dirty="0">
                <a:solidFill>
                  <a:srgbClr val="7F007F"/>
                </a:solidFill>
                <a:latin typeface="Consolas"/>
                <a:ea typeface="Calibri"/>
              </a:rPr>
              <a:t> </a:t>
            </a:r>
            <a:r>
              <a:rPr lang="de-CH" sz="1200" dirty="0" smtClean="0">
                <a:solidFill>
                  <a:srgbClr val="7F007F"/>
                </a:solidFill>
                <a:latin typeface="Consolas"/>
                <a:ea typeface="Calibri"/>
              </a:rPr>
              <a:t>      </a:t>
            </a:r>
            <a:r>
              <a:rPr lang="de-CH" sz="1200" dirty="0" err="1" smtClean="0">
                <a:solidFill>
                  <a:srgbClr val="7F007F"/>
                </a:solidFill>
                <a:latin typeface="Consolas"/>
                <a:ea typeface="Calibri"/>
              </a:rPr>
              <a:t>emptyDataSetMsg</a:t>
            </a:r>
            <a:r>
              <a:rPr lang="de-CH" sz="1200" dirty="0">
                <a:solidFill>
                  <a:srgbClr val="000000"/>
                </a:solidFill>
                <a:latin typeface="Consolas"/>
                <a:ea typeface="Calibri"/>
              </a:rPr>
              <a:t>=</a:t>
            </a:r>
            <a:r>
              <a:rPr lang="de-CH" sz="1200" i="1" dirty="0">
                <a:solidFill>
                  <a:srgbClr val="2A00FF"/>
                </a:solidFill>
                <a:latin typeface="Consolas"/>
                <a:ea typeface="Calibri"/>
              </a:rPr>
              <a:t>"Es hat noch </a:t>
            </a:r>
            <a:r>
              <a:rPr lang="de-CH" sz="1200" i="1" dirty="0" smtClean="0">
                <a:solidFill>
                  <a:srgbClr val="2A00FF"/>
                </a:solidFill>
                <a:latin typeface="Consolas"/>
                <a:ea typeface="Calibri"/>
              </a:rPr>
              <a:t>niemand geantwortet</a:t>
            </a:r>
            <a:r>
              <a:rPr lang="de-CH" sz="1200" i="1" dirty="0">
                <a:solidFill>
                  <a:srgbClr val="2A00FF"/>
                </a:solidFill>
                <a:latin typeface="Consolas"/>
                <a:ea typeface="Calibri"/>
              </a:rPr>
              <a:t>." </a:t>
            </a:r>
            <a:r>
              <a:rPr lang="de-CH" sz="1200" dirty="0">
                <a:solidFill>
                  <a:srgbClr val="008080"/>
                </a:solidFill>
                <a:latin typeface="Consolas"/>
                <a:ea typeface="Calibri"/>
              </a:rPr>
              <a:t>&gt;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       &lt;</a:t>
            </a:r>
            <a:r>
              <a:rPr lang="en-US" sz="1200" dirty="0" err="1">
                <a:solidFill>
                  <a:srgbClr val="3F7F7F"/>
                </a:solidFill>
                <a:latin typeface="Consolas"/>
                <a:ea typeface="Calibri"/>
              </a:rPr>
              <a:t>cs:column</a:t>
            </a:r>
            <a:r>
              <a:rPr lang="en-US" sz="1200" dirty="0">
                <a:latin typeface="Consolas"/>
                <a:ea typeface="Calibri"/>
              </a:rPr>
              <a:t> </a:t>
            </a:r>
            <a:r>
              <a:rPr lang="en-US" sz="1200" dirty="0">
                <a:solidFill>
                  <a:srgbClr val="7F007F"/>
                </a:solidFill>
                <a:latin typeface="Consolas"/>
                <a:ea typeface="Calibri"/>
              </a:rPr>
              <a:t>header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=</a:t>
            </a:r>
            <a:r>
              <a:rPr lang="en-US" sz="1200" i="1" dirty="0">
                <a:solidFill>
                  <a:srgbClr val="2A00FF"/>
                </a:solidFill>
                <a:latin typeface="Consolas"/>
                <a:ea typeface="Calibri"/>
              </a:rPr>
              <a:t>"Datum"</a:t>
            </a:r>
            <a:r>
              <a:rPr lang="en-US" sz="1200" dirty="0">
                <a:latin typeface="Consolas"/>
                <a:ea typeface="Calibri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&gt;</a:t>
            </a:r>
            <a:r>
              <a:rPr lang="de-CH" sz="1600" dirty="0">
                <a:latin typeface="Calibri"/>
                <a:ea typeface="Calibri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&lt;</a:t>
            </a:r>
            <a:r>
              <a:rPr lang="en-US" sz="1200" dirty="0" err="1">
                <a:solidFill>
                  <a:srgbClr val="3F7F7F"/>
                </a:solidFill>
                <a:latin typeface="Consolas"/>
                <a:ea typeface="Calibri"/>
              </a:rPr>
              <a:t>h:outputText</a:t>
            </a:r>
            <a:r>
              <a:rPr lang="en-US" sz="1200" dirty="0">
                <a:latin typeface="Consolas"/>
                <a:ea typeface="Calibri"/>
              </a:rPr>
              <a:t> </a:t>
            </a:r>
            <a:r>
              <a:rPr lang="en-US" sz="1200" dirty="0">
                <a:solidFill>
                  <a:srgbClr val="7F007F"/>
                </a:solidFill>
                <a:latin typeface="Consolas"/>
                <a:ea typeface="Calibri"/>
              </a:rPr>
              <a:t>value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=</a:t>
            </a:r>
            <a:r>
              <a:rPr lang="en-US" sz="1200" i="1" dirty="0">
                <a:solidFill>
                  <a:srgbClr val="2A00FF"/>
                </a:solidFill>
                <a:latin typeface="Consolas"/>
                <a:ea typeface="Calibri"/>
              </a:rPr>
              <a:t>"#{</a:t>
            </a:r>
            <a:r>
              <a:rPr lang="en-US" sz="1200" i="1" dirty="0" err="1">
                <a:solidFill>
                  <a:srgbClr val="2A00FF"/>
                </a:solidFill>
                <a:latin typeface="Consolas"/>
                <a:ea typeface="Calibri"/>
              </a:rPr>
              <a:t>answer.creationDateString</a:t>
            </a:r>
            <a:r>
              <a:rPr lang="en-US" sz="1200" i="1" dirty="0">
                <a:solidFill>
                  <a:srgbClr val="2A00FF"/>
                </a:solidFill>
                <a:latin typeface="Consolas"/>
                <a:ea typeface="Calibri"/>
              </a:rPr>
              <a:t>}"</a:t>
            </a:r>
            <a:r>
              <a:rPr lang="en-US" sz="1200" dirty="0">
                <a:latin typeface="Consolas"/>
                <a:ea typeface="Calibri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/&gt;</a:t>
            </a:r>
            <a:r>
              <a:rPr lang="de-CH" sz="1600" dirty="0">
                <a:latin typeface="Calibri"/>
                <a:ea typeface="Calibri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&lt;/</a:t>
            </a:r>
            <a:r>
              <a:rPr lang="en-US" sz="1200" dirty="0" err="1">
                <a:solidFill>
                  <a:srgbClr val="3F7F7F"/>
                </a:solidFill>
                <a:latin typeface="Consolas"/>
                <a:ea typeface="Calibri"/>
              </a:rPr>
              <a:t>cs:column</a:t>
            </a: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&gt;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       &lt;</a:t>
            </a:r>
            <a:r>
              <a:rPr lang="en-US" sz="1200" dirty="0" err="1">
                <a:solidFill>
                  <a:srgbClr val="3F7F7F"/>
                </a:solidFill>
                <a:latin typeface="Consolas"/>
                <a:ea typeface="Calibri"/>
              </a:rPr>
              <a:t>cs:column</a:t>
            </a:r>
            <a:r>
              <a:rPr lang="en-US" sz="1200" dirty="0">
                <a:latin typeface="Consolas"/>
                <a:ea typeface="Calibri"/>
              </a:rPr>
              <a:t> </a:t>
            </a:r>
            <a:r>
              <a:rPr lang="en-US" sz="1200" dirty="0">
                <a:solidFill>
                  <a:srgbClr val="7F007F"/>
                </a:solidFill>
                <a:latin typeface="Consolas"/>
                <a:ea typeface="Calibri"/>
              </a:rPr>
              <a:t>header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=</a:t>
            </a:r>
            <a:r>
              <a:rPr lang="en-US" sz="1200" i="1" dirty="0">
                <a:solidFill>
                  <a:srgbClr val="2A00FF"/>
                </a:solidFill>
                <a:latin typeface="Consolas"/>
                <a:ea typeface="Calibri"/>
              </a:rPr>
              <a:t>"</a:t>
            </a:r>
            <a:r>
              <a:rPr lang="en-US" sz="1200" i="1" dirty="0" err="1">
                <a:solidFill>
                  <a:srgbClr val="2A00FF"/>
                </a:solidFill>
                <a:latin typeface="Consolas"/>
                <a:ea typeface="Calibri"/>
              </a:rPr>
              <a:t>Antwort</a:t>
            </a:r>
            <a:r>
              <a:rPr lang="en-US" sz="1200" i="1" dirty="0">
                <a:solidFill>
                  <a:srgbClr val="2A00FF"/>
                </a:solidFill>
                <a:latin typeface="Consolas"/>
                <a:ea typeface="Calibri"/>
              </a:rPr>
              <a:t>"</a:t>
            </a:r>
            <a:r>
              <a:rPr lang="en-US" sz="1200" dirty="0">
                <a:latin typeface="Consolas"/>
                <a:ea typeface="Calibri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&gt;</a:t>
            </a:r>
            <a:r>
              <a:rPr lang="de-CH" sz="1600" dirty="0">
                <a:latin typeface="Calibri"/>
                <a:ea typeface="Calibri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&lt;</a:t>
            </a:r>
            <a:r>
              <a:rPr lang="en-US" sz="1200" dirty="0" err="1">
                <a:solidFill>
                  <a:srgbClr val="3F7F7F"/>
                </a:solidFill>
                <a:latin typeface="Consolas"/>
                <a:ea typeface="Calibri"/>
              </a:rPr>
              <a:t>h:outputText</a:t>
            </a:r>
            <a:r>
              <a:rPr lang="en-US" sz="1200" dirty="0">
                <a:latin typeface="Consolas"/>
                <a:ea typeface="Calibri"/>
              </a:rPr>
              <a:t> </a:t>
            </a:r>
            <a:r>
              <a:rPr lang="en-US" sz="1200" dirty="0">
                <a:solidFill>
                  <a:srgbClr val="7F007F"/>
                </a:solidFill>
                <a:latin typeface="Consolas"/>
                <a:ea typeface="Calibri"/>
              </a:rPr>
              <a:t>value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=</a:t>
            </a:r>
            <a:r>
              <a:rPr lang="en-US" sz="1200" i="1" dirty="0">
                <a:solidFill>
                  <a:srgbClr val="2A00FF"/>
                </a:solidFill>
                <a:latin typeface="Consolas"/>
                <a:ea typeface="Calibri"/>
              </a:rPr>
              <a:t>"#{</a:t>
            </a:r>
            <a:r>
              <a:rPr lang="en-US" sz="1200" i="1" dirty="0" err="1">
                <a:solidFill>
                  <a:srgbClr val="2A00FF"/>
                </a:solidFill>
                <a:latin typeface="Consolas"/>
                <a:ea typeface="Calibri"/>
              </a:rPr>
              <a:t>answer.text</a:t>
            </a:r>
            <a:r>
              <a:rPr lang="en-US" sz="1200" i="1" dirty="0">
                <a:solidFill>
                  <a:srgbClr val="2A00FF"/>
                </a:solidFill>
                <a:latin typeface="Consolas"/>
                <a:ea typeface="Calibri"/>
              </a:rPr>
              <a:t>}"</a:t>
            </a:r>
            <a:r>
              <a:rPr lang="en-US" sz="1200" dirty="0">
                <a:latin typeface="Consolas"/>
                <a:ea typeface="Calibri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/>
                <a:ea typeface="Calibri"/>
              </a:rPr>
              <a:t>/&gt;</a:t>
            </a:r>
            <a:r>
              <a:rPr lang="de-CH" sz="1600" dirty="0">
                <a:latin typeface="Calibri"/>
                <a:ea typeface="Calibri"/>
              </a:rPr>
              <a:t> </a:t>
            </a:r>
            <a:r>
              <a:rPr lang="de-CH" sz="1200" dirty="0">
                <a:solidFill>
                  <a:srgbClr val="008080"/>
                </a:solidFill>
                <a:latin typeface="Consolas"/>
                <a:ea typeface="Calibri"/>
              </a:rPr>
              <a:t>&lt;/</a:t>
            </a:r>
            <a:r>
              <a:rPr lang="de-CH" sz="1200" dirty="0" err="1">
                <a:solidFill>
                  <a:srgbClr val="3F7F7F"/>
                </a:solidFill>
                <a:latin typeface="Consolas"/>
                <a:ea typeface="Calibri"/>
              </a:rPr>
              <a:t>cs:column</a:t>
            </a:r>
            <a:r>
              <a:rPr lang="de-CH" sz="1200" dirty="0">
                <a:solidFill>
                  <a:srgbClr val="008080"/>
                </a:solidFill>
                <a:latin typeface="Consolas"/>
                <a:ea typeface="Calibri"/>
              </a:rPr>
              <a:t>&gt;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CH" sz="1200" dirty="0">
                <a:solidFill>
                  <a:srgbClr val="008080"/>
                </a:solidFill>
                <a:latin typeface="Consolas"/>
                <a:ea typeface="Calibri"/>
              </a:rPr>
              <a:t>     &lt;/</a:t>
            </a:r>
            <a:r>
              <a:rPr lang="de-CH" sz="1200" dirty="0" err="1">
                <a:solidFill>
                  <a:srgbClr val="3F7F7F"/>
                </a:solidFill>
                <a:latin typeface="Consolas"/>
                <a:ea typeface="Calibri"/>
              </a:rPr>
              <a:t>cs:dataTable</a:t>
            </a:r>
            <a:r>
              <a:rPr lang="de-CH" sz="1200" dirty="0">
                <a:solidFill>
                  <a:srgbClr val="008080"/>
                </a:solidFill>
                <a:latin typeface="Consolas"/>
                <a:ea typeface="Calibri"/>
              </a:rPr>
              <a:t>&gt;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CH" sz="1200" dirty="0">
                <a:solidFill>
                  <a:srgbClr val="008080"/>
                </a:solidFill>
                <a:latin typeface="Consolas"/>
                <a:ea typeface="Calibri"/>
              </a:rPr>
              <a:t>   &lt;/</a:t>
            </a:r>
            <a:r>
              <a:rPr lang="de-CH" sz="1200" dirty="0" err="1">
                <a:solidFill>
                  <a:srgbClr val="3F7F7F"/>
                </a:solidFill>
                <a:latin typeface="Consolas"/>
                <a:ea typeface="Calibri"/>
              </a:rPr>
              <a:t>cs:container</a:t>
            </a:r>
            <a:r>
              <a:rPr lang="de-CH" sz="1200" dirty="0">
                <a:solidFill>
                  <a:srgbClr val="008080"/>
                </a:solidFill>
                <a:latin typeface="Consolas"/>
                <a:ea typeface="Calibri"/>
              </a:rPr>
              <a:t>&gt;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CH" sz="1200" dirty="0">
                <a:solidFill>
                  <a:srgbClr val="008080"/>
                </a:solidFill>
                <a:latin typeface="Consolas"/>
                <a:ea typeface="Calibri"/>
              </a:rPr>
              <a:t> &lt;/</a:t>
            </a:r>
            <a:r>
              <a:rPr lang="de-CH" sz="1200" dirty="0" err="1">
                <a:solidFill>
                  <a:srgbClr val="3F7F7F"/>
                </a:solidFill>
                <a:latin typeface="Consolas"/>
                <a:ea typeface="Calibri"/>
              </a:rPr>
              <a:t>cs:subForm</a:t>
            </a:r>
            <a:r>
              <a:rPr lang="de-CH" sz="1200" dirty="0">
                <a:solidFill>
                  <a:srgbClr val="008080"/>
                </a:solidFill>
                <a:latin typeface="Consolas"/>
                <a:ea typeface="Calibri"/>
              </a:rPr>
              <a:t>&gt;</a:t>
            </a:r>
            <a:endParaRPr lang="de-CH" sz="1600" dirty="0">
              <a:latin typeface="Calibri"/>
              <a:ea typeface="Calibri"/>
            </a:endParaRPr>
          </a:p>
          <a:p>
            <a:pPr marL="898525" indent="-898525">
              <a:spcAft>
                <a:spcPts val="0"/>
              </a:spcAft>
              <a:buNone/>
            </a:pPr>
            <a:endParaRPr lang="de-CH" sz="12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4572000" y="5301208"/>
            <a:ext cx="1321653" cy="998511"/>
            <a:chOff x="1619672" y="3775483"/>
            <a:chExt cx="2171700" cy="1539281"/>
          </a:xfrm>
        </p:grpSpPr>
        <p:sp>
          <p:nvSpPr>
            <p:cNvPr id="36" name="Oval 35"/>
            <p:cNvSpPr/>
            <p:nvPr/>
          </p:nvSpPr>
          <p:spPr>
            <a:xfrm>
              <a:off x="1968500" y="3775483"/>
              <a:ext cx="1473200" cy="1488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6" descr="http://www.corba.org/images/logos/CORBAvert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92"/>
            <a:stretch/>
          </p:blipFill>
          <p:spPr bwMode="auto">
            <a:xfrm>
              <a:off x="1619672" y="3775483"/>
              <a:ext cx="2171700" cy="153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15" descr="\\chca6022.eur.beluni.net\a179048$\Desktop\9502coffee_bean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5E5E5E"/>
              </a:clrFrom>
              <a:clrTo>
                <a:srgbClr val="5E5E5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89" b="77634" l="19286" r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17530" r="31471" b="24687"/>
          <a:stretch/>
        </p:blipFill>
        <p:spPr bwMode="auto">
          <a:xfrm>
            <a:off x="2206342" y="5301208"/>
            <a:ext cx="128553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7" descr="http://icons.iconarchive.com/icons/harwen/simple/256/Settings-ic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120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owchart: Magnetic Disk 42"/>
          <p:cNvSpPr/>
          <p:nvPr/>
        </p:nvSpPr>
        <p:spPr>
          <a:xfrm>
            <a:off x="8018826" y="5300416"/>
            <a:ext cx="873654" cy="1004903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DB2</a:t>
            </a:r>
            <a:endParaRPr lang="de-CH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994726" y="5301207"/>
            <a:ext cx="881530" cy="981579"/>
            <a:chOff x="539551" y="4725144"/>
            <a:chExt cx="1392697" cy="1413360"/>
          </a:xfrm>
          <a:solidFill>
            <a:schemeClr val="accent1"/>
          </a:solidFill>
        </p:grpSpPr>
        <p:sp>
          <p:nvSpPr>
            <p:cNvPr id="45" name="Folded Corner 44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0260" y="5250241"/>
              <a:ext cx="689169" cy="38321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IMS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20272" y="5300416"/>
            <a:ext cx="881530" cy="981579"/>
            <a:chOff x="539551" y="4725144"/>
            <a:chExt cx="1392697" cy="141336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8" name="Folded Corner 47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40261" y="5240215"/>
              <a:ext cx="801417" cy="44316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PL/I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0" name="Picture 2" descr="http://upload.wikimedia.org/wikipedia/de/9/95/Internet_Explorer_9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229200"/>
            <a:ext cx="1096872" cy="10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242198" y="5301207"/>
            <a:ext cx="881530" cy="981579"/>
            <a:chOff x="539551" y="4725144"/>
            <a:chExt cx="1392697" cy="1413360"/>
          </a:xfrm>
          <a:solidFill>
            <a:srgbClr val="F8C48B"/>
          </a:solidFill>
        </p:grpSpPr>
        <p:sp>
          <p:nvSpPr>
            <p:cNvPr id="55" name="Folded Corner 54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grpFill/>
            <a:ln w="28575">
              <a:solidFill>
                <a:srgbClr val="C23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59791" y="5238368"/>
              <a:ext cx="731169" cy="39884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buClr>
                  <a:srgbClr val="91867E"/>
                </a:buClr>
                <a:defRPr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de-CH" dirty="0"/>
                <a:t>JSF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51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Java Bean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D770-C93E-415E-92B4-641E597F84EB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13" name="AutoShape 8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" name="AutoShape 10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6" name="AutoShape 12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7" name="AutoShape 14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27" name="Group 26"/>
          <p:cNvGrpSpPr/>
          <p:nvPr/>
        </p:nvGrpSpPr>
        <p:grpSpPr>
          <a:xfrm>
            <a:off x="4572000" y="5301208"/>
            <a:ext cx="1321653" cy="998511"/>
            <a:chOff x="1619672" y="3775483"/>
            <a:chExt cx="2171700" cy="1539281"/>
          </a:xfrm>
        </p:grpSpPr>
        <p:sp>
          <p:nvSpPr>
            <p:cNvPr id="34" name="Oval 33"/>
            <p:cNvSpPr/>
            <p:nvPr/>
          </p:nvSpPr>
          <p:spPr>
            <a:xfrm>
              <a:off x="1968500" y="3775483"/>
              <a:ext cx="1473200" cy="1488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5" name="Picture 6" descr="http://www.corba.org/images/logos/CORBAvert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92"/>
            <a:stretch/>
          </p:blipFill>
          <p:spPr bwMode="auto">
            <a:xfrm>
              <a:off x="1619672" y="3775483"/>
              <a:ext cx="2171700" cy="153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17" descr="http://icons.iconarchive.com/icons/harwen/simple/256/Settings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120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lowchart: Magnetic Disk 40"/>
          <p:cNvSpPr/>
          <p:nvPr/>
        </p:nvSpPr>
        <p:spPr>
          <a:xfrm>
            <a:off x="8018826" y="5300416"/>
            <a:ext cx="873654" cy="1004903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DB2</a:t>
            </a:r>
            <a:endParaRPr lang="de-CH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994726" y="5301207"/>
            <a:ext cx="881530" cy="981579"/>
            <a:chOff x="539551" y="4725144"/>
            <a:chExt cx="1392697" cy="1413360"/>
          </a:xfrm>
          <a:solidFill>
            <a:schemeClr val="accent1"/>
          </a:solidFill>
        </p:grpSpPr>
        <p:sp>
          <p:nvSpPr>
            <p:cNvPr id="43" name="Folded Corner 42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0260" y="5250241"/>
              <a:ext cx="689169" cy="38321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IMS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020272" y="5300416"/>
            <a:ext cx="881530" cy="981579"/>
            <a:chOff x="539551" y="4725144"/>
            <a:chExt cx="1392697" cy="141336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6" name="Folded Corner 45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0261" y="5240215"/>
              <a:ext cx="801417" cy="44316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PL/I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48" name="Picture 2" descr="http://upload.wikimedia.org/wikipedia/de/9/95/Internet_Explorer_9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229200"/>
            <a:ext cx="1096872" cy="10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242198" y="5301207"/>
            <a:ext cx="881530" cy="981579"/>
            <a:chOff x="539551" y="4725144"/>
            <a:chExt cx="1392697" cy="1413360"/>
          </a:xfrm>
          <a:solidFill>
            <a:srgbClr val="F8C48B"/>
          </a:solidFill>
        </p:grpSpPr>
        <p:sp>
          <p:nvSpPr>
            <p:cNvPr id="50" name="Folded Corner 49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59791" y="5238368"/>
              <a:ext cx="731169" cy="3988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JSF</a:t>
              </a:r>
              <a:endParaRPr lang="de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2" name="Picture 15" descr="\\chca6022.eur.beluni.net\a179048$\Desktop\9502coffee_bean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5E5E5E"/>
              </a:clrFrom>
              <a:clrTo>
                <a:srgbClr val="5E5E5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89" b="77634" l="19286" r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17530" r="31471" b="24687"/>
          <a:stretch/>
        </p:blipFill>
        <p:spPr bwMode="auto">
          <a:xfrm>
            <a:off x="2206342" y="5301208"/>
            <a:ext cx="128553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ontent Placeholder 2"/>
          <p:cNvSpPr txBox="1">
            <a:spLocks/>
          </p:cNvSpPr>
          <p:nvPr/>
        </p:nvSpPr>
        <p:spPr>
          <a:xfrm>
            <a:off x="250824" y="1412875"/>
            <a:ext cx="8640000" cy="3600301"/>
          </a:xfrm>
          <a:prstGeom prst="rect">
            <a:avLst/>
          </a:prstGeom>
          <a:solidFill>
            <a:srgbClr val="FFE9A8"/>
          </a:solidFill>
          <a:ln>
            <a:solidFill>
              <a:srgbClr val="C23841"/>
            </a:solidFill>
          </a:ln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91867E"/>
              </a:buClr>
              <a:buFont typeface="Credit Suisse Type Light" pitchFamily="34" charset="0"/>
              <a:buChar char="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spcBef>
                <a:spcPct val="20000"/>
              </a:spcBef>
              <a:buFont typeface="Credit Suisse Type Light" pitchFamily="34" charset="0"/>
              <a:buChar char="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ct val="20000"/>
              </a:spcBef>
              <a:buClr>
                <a:srgbClr val="91867E"/>
              </a:buClr>
              <a:buFont typeface="Credit Suisse Type Light" pitchFamily="34" charset="0"/>
              <a:buChar char="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8288" algn="l" defTabSz="914400" rtl="0" eaLnBrk="1" latinLnBrk="0" hangingPunct="1">
              <a:spcBef>
                <a:spcPct val="20000"/>
              </a:spcBef>
              <a:buClr>
                <a:srgbClr val="91867E"/>
              </a:buClr>
              <a:buFont typeface="Credit Suisse Type Light" pitchFamily="34" charset="0"/>
              <a:buChar char="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fr-CH" sz="1200" b="1" dirty="0" smtClean="0">
                <a:solidFill>
                  <a:srgbClr val="7F0055"/>
                </a:solidFill>
                <a:latin typeface="Consolas"/>
                <a:ea typeface="Calibri"/>
              </a:rPr>
              <a:t> public</a:t>
            </a:r>
            <a:r>
              <a:rPr lang="fr-CH" sz="1200" dirty="0" smtClean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fr-CH" sz="1200" b="1" dirty="0" err="1">
                <a:solidFill>
                  <a:srgbClr val="7F0055"/>
                </a:solidFill>
                <a:latin typeface="Consolas"/>
                <a:ea typeface="Calibri"/>
              </a:rPr>
              <a:t>void</a:t>
            </a:r>
            <a:r>
              <a:rPr lang="fr-CH" sz="12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fr-CH" sz="1200" dirty="0" err="1" smtClean="0">
                <a:solidFill>
                  <a:srgbClr val="000000"/>
                </a:solidFill>
                <a:latin typeface="Consolas"/>
                <a:ea typeface="Calibri"/>
              </a:rPr>
              <a:t>loadQuestionDetails</a:t>
            </a:r>
            <a:r>
              <a:rPr lang="fr-CH" sz="1200" dirty="0" smtClean="0">
                <a:solidFill>
                  <a:srgbClr val="000000"/>
                </a:solidFill>
                <a:latin typeface="Consolas"/>
                <a:ea typeface="Calibri"/>
              </a:rPr>
              <a:t>() {</a:t>
            </a:r>
            <a:endParaRPr lang="de-CH" sz="1600" dirty="0" smtClean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CH" sz="1200" dirty="0" smtClean="0">
                <a:solidFill>
                  <a:srgbClr val="000000"/>
                </a:solidFill>
                <a:latin typeface="Consolas"/>
                <a:ea typeface="Calibri"/>
              </a:rPr>
              <a:t>      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ea typeface="Calibri"/>
              </a:rPr>
              <a:t>GetQuestionDetailsService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ea typeface="Calibri"/>
              </a:rPr>
              <a:t> service =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  <a:ea typeface="Calibri"/>
              </a:rPr>
              <a:t>new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ea typeface="Calibri"/>
              </a:rPr>
              <a:t>GetQuestionDetailsService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ea typeface="Calibri"/>
              </a:rPr>
              <a:t>();</a:t>
            </a:r>
            <a:endParaRPr lang="de-CH" sz="1600" dirty="0" smtClean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       </a:t>
            </a:r>
            <a:endParaRPr lang="en-US" sz="1200" dirty="0" smtClean="0">
              <a:solidFill>
                <a:srgbClr val="000000"/>
              </a:solidFill>
              <a:latin typeface="Consolas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       </a:t>
            </a:r>
            <a:r>
              <a:rPr lang="en-US" sz="1200" b="1" dirty="0" err="1">
                <a:solidFill>
                  <a:srgbClr val="7F0055"/>
                </a:solidFill>
                <a:latin typeface="Consolas"/>
                <a:ea typeface="Calibri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/>
                <a:ea typeface="Calibri"/>
              </a:rPr>
              <a:t>paramId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/>
                <a:ea typeface="Calibri"/>
              </a:rPr>
              <a:t>getQuestionIdFromUrl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ea typeface="Calibri"/>
              </a:rPr>
              <a:t>();</a:t>
            </a:r>
            <a:endParaRPr lang="de-CH" sz="1600" dirty="0" smtClean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ea typeface="Calibri"/>
              </a:rPr>
              <a:t>       </a:t>
            </a:r>
            <a:r>
              <a:rPr lang="en-US" sz="1200" dirty="0" err="1" smtClean="0">
                <a:solidFill>
                  <a:srgbClr val="0000C0"/>
                </a:solidFill>
                <a:latin typeface="Consolas"/>
                <a:ea typeface="Calibri"/>
              </a:rPr>
              <a:t>currentQuestionId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ea typeface="Calibri"/>
              </a:rPr>
              <a:t> =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ea typeface="Calibri"/>
              </a:rPr>
              <a:t>paramId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ea typeface="Calibri"/>
              </a:rPr>
              <a:t>;</a:t>
            </a:r>
            <a:r>
              <a:rPr lang="de-CH" sz="1600" dirty="0" smtClean="0">
                <a:latin typeface="Calibri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       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       </a:t>
            </a:r>
            <a:endParaRPr lang="en-US" sz="1200" dirty="0" smtClean="0">
              <a:solidFill>
                <a:srgbClr val="000000"/>
              </a:solidFill>
              <a:latin typeface="Consolas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       </a:t>
            </a:r>
            <a:r>
              <a:rPr lang="en-US" sz="1200" b="1" dirty="0">
                <a:solidFill>
                  <a:srgbClr val="7F0055"/>
                </a:solidFill>
                <a:latin typeface="Consolas"/>
                <a:ea typeface="Calibri"/>
              </a:rPr>
              <a:t>if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 (</a:t>
            </a:r>
            <a:r>
              <a:rPr lang="en-US" sz="1200" dirty="0" err="1">
                <a:solidFill>
                  <a:srgbClr val="0000C0"/>
                </a:solidFill>
                <a:latin typeface="Consolas"/>
                <a:ea typeface="Calibri"/>
              </a:rPr>
              <a:t>currentQuestionId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 == </a:t>
            </a:r>
            <a:r>
              <a:rPr lang="en-US" sz="1200" dirty="0" err="1">
                <a:solidFill>
                  <a:srgbClr val="0000C0"/>
                </a:solidFill>
                <a:latin typeface="Consolas"/>
                <a:ea typeface="Calibri"/>
              </a:rPr>
              <a:t>lastQuestionId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) {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             question = </a:t>
            </a:r>
            <a:r>
              <a:rPr lang="en-US" sz="1200" dirty="0" err="1">
                <a:solidFill>
                  <a:srgbClr val="000000"/>
                </a:solidFill>
                <a:latin typeface="Consolas"/>
                <a:ea typeface="Calibri"/>
              </a:rPr>
              <a:t>service.getRandomQuestion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ea typeface="Calibri"/>
              </a:rPr>
              <a:t>();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CH" sz="1600" dirty="0" smtClean="0">
                <a:latin typeface="Calibri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       } </a:t>
            </a:r>
            <a:r>
              <a:rPr lang="en-US" sz="1200" b="1" dirty="0">
                <a:solidFill>
                  <a:srgbClr val="7F0055"/>
                </a:solidFill>
                <a:latin typeface="Consolas"/>
                <a:ea typeface="Calibri"/>
              </a:rPr>
              <a:t>else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 {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             question = </a:t>
            </a:r>
            <a:r>
              <a:rPr lang="en-US" sz="1200" dirty="0" err="1">
                <a:solidFill>
                  <a:srgbClr val="000000"/>
                </a:solidFill>
                <a:latin typeface="Consolas"/>
                <a:ea typeface="Calibri"/>
              </a:rPr>
              <a:t>service.getQuestionDetails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(</a:t>
            </a:r>
            <a:r>
              <a:rPr lang="en-US" sz="1200" dirty="0" err="1">
                <a:solidFill>
                  <a:srgbClr val="0000C0"/>
                </a:solidFill>
                <a:latin typeface="Consolas"/>
                <a:ea typeface="Calibri"/>
              </a:rPr>
              <a:t>currentQuestionId</a:t>
            </a: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);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  <a:ea typeface="Calibri"/>
              </a:rPr>
              <a:t>       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ea typeface="Calibri"/>
              </a:rPr>
              <a:t>}</a:t>
            </a:r>
            <a:r>
              <a:rPr lang="de-CH" sz="1600" dirty="0" smtClean="0">
                <a:latin typeface="Calibri"/>
                <a:ea typeface="Calibri"/>
              </a:rPr>
              <a:t> </a:t>
            </a:r>
            <a:r>
              <a:rPr lang="de-CH" sz="1200" dirty="0">
                <a:solidFill>
                  <a:srgbClr val="000000"/>
                </a:solidFill>
                <a:latin typeface="Consolas"/>
                <a:ea typeface="Calibri"/>
              </a:rPr>
              <a:t>       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CH" sz="1200" dirty="0">
                <a:solidFill>
                  <a:srgbClr val="000000"/>
                </a:solidFill>
                <a:latin typeface="Consolas"/>
                <a:ea typeface="Calibri"/>
              </a:rPr>
              <a:t>       </a:t>
            </a:r>
            <a:r>
              <a:rPr lang="de-CH" sz="1200" b="1" dirty="0" err="1">
                <a:solidFill>
                  <a:srgbClr val="7F0055"/>
                </a:solidFill>
                <a:latin typeface="Consolas"/>
                <a:ea typeface="Calibri"/>
              </a:rPr>
              <a:t>this</a:t>
            </a:r>
            <a:r>
              <a:rPr lang="de-CH" sz="1200" dirty="0" err="1">
                <a:solidFill>
                  <a:srgbClr val="000000"/>
                </a:solidFill>
                <a:latin typeface="Consolas"/>
                <a:ea typeface="Calibri"/>
              </a:rPr>
              <a:t>.</a:t>
            </a:r>
            <a:r>
              <a:rPr lang="de-CH" sz="1200" dirty="0" err="1">
                <a:solidFill>
                  <a:srgbClr val="0000C0"/>
                </a:solidFill>
                <a:latin typeface="Consolas"/>
                <a:ea typeface="Calibri"/>
              </a:rPr>
              <a:t>question</a:t>
            </a:r>
            <a:r>
              <a:rPr lang="de-CH" sz="1200" dirty="0">
                <a:solidFill>
                  <a:srgbClr val="000000"/>
                </a:solidFill>
                <a:latin typeface="Consolas"/>
                <a:ea typeface="Calibri"/>
              </a:rPr>
              <a:t> = </a:t>
            </a:r>
            <a:r>
              <a:rPr lang="de-CH" sz="1200" dirty="0" err="1">
                <a:solidFill>
                  <a:srgbClr val="000000"/>
                </a:solidFill>
                <a:latin typeface="Consolas"/>
                <a:ea typeface="Calibri"/>
              </a:rPr>
              <a:t>question</a:t>
            </a:r>
            <a:r>
              <a:rPr lang="de-CH" sz="1200" dirty="0">
                <a:solidFill>
                  <a:srgbClr val="000000"/>
                </a:solidFill>
                <a:latin typeface="Consolas"/>
                <a:ea typeface="Calibri"/>
              </a:rPr>
              <a:t>;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CH" sz="1200" dirty="0" smtClean="0">
                <a:solidFill>
                  <a:srgbClr val="000000"/>
                </a:solidFill>
                <a:latin typeface="Consolas"/>
                <a:ea typeface="Calibri"/>
              </a:rPr>
              <a:t> }</a:t>
            </a:r>
            <a:endParaRPr lang="de-CH" sz="1600" dirty="0">
              <a:latin typeface="Calibri"/>
              <a:ea typeface="Calibri"/>
            </a:endParaRPr>
          </a:p>
          <a:p>
            <a:pPr marL="0" indent="0">
              <a:buNone/>
            </a:pP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3407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Anbindung </a:t>
            </a:r>
            <a:r>
              <a:rPr lang="de-CH" dirty="0" err="1" smtClean="0"/>
              <a:t>Corba</a:t>
            </a:r>
            <a:r>
              <a:rPr lang="de-CH" dirty="0" smtClean="0"/>
              <a:t> Service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7D55-299B-494E-8CF4-24C0B4E750F9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13" name="AutoShape 8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" name="AutoShape 10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6" name="AutoShape 12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7" name="AutoShape 14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34" name="Group 33"/>
          <p:cNvGrpSpPr/>
          <p:nvPr/>
        </p:nvGrpSpPr>
        <p:grpSpPr>
          <a:xfrm>
            <a:off x="4572000" y="5301208"/>
            <a:ext cx="1321653" cy="998511"/>
            <a:chOff x="1619672" y="3775483"/>
            <a:chExt cx="2171700" cy="1539281"/>
          </a:xfrm>
        </p:grpSpPr>
        <p:sp>
          <p:nvSpPr>
            <p:cNvPr id="35" name="Oval 34"/>
            <p:cNvSpPr/>
            <p:nvPr/>
          </p:nvSpPr>
          <p:spPr>
            <a:xfrm>
              <a:off x="1968500" y="3775483"/>
              <a:ext cx="1473200" cy="1488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6" name="Picture 6" descr="http://www.corba.org/images/logos/CORBAvert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92"/>
            <a:stretch/>
          </p:blipFill>
          <p:spPr bwMode="auto">
            <a:xfrm>
              <a:off x="1619672" y="3775483"/>
              <a:ext cx="2171700" cy="153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15" descr="\\chca6022.eur.beluni.net\a179048$\Desktop\9502coffee_bean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5E5E5E"/>
              </a:clrFrom>
              <a:clrTo>
                <a:srgbClr val="5E5E5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89" b="77634" l="19286" r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17530" r="31471" b="24687"/>
          <a:stretch/>
        </p:blipFill>
        <p:spPr bwMode="auto">
          <a:xfrm>
            <a:off x="2206342" y="5301208"/>
            <a:ext cx="128553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lowchart: Magnetic Disk 41"/>
          <p:cNvSpPr/>
          <p:nvPr/>
        </p:nvSpPr>
        <p:spPr>
          <a:xfrm>
            <a:off x="8018826" y="5300416"/>
            <a:ext cx="873654" cy="1004903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DB2</a:t>
            </a:r>
            <a:endParaRPr lang="de-CH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994726" y="5301207"/>
            <a:ext cx="881530" cy="981579"/>
            <a:chOff x="539551" y="4725144"/>
            <a:chExt cx="1392697" cy="1413360"/>
          </a:xfrm>
          <a:solidFill>
            <a:schemeClr val="accent1"/>
          </a:solidFill>
        </p:grpSpPr>
        <p:sp>
          <p:nvSpPr>
            <p:cNvPr id="44" name="Folded Corner 43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40260" y="5250241"/>
              <a:ext cx="689169" cy="38321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IMS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020272" y="5300416"/>
            <a:ext cx="881530" cy="981579"/>
            <a:chOff x="539551" y="4725144"/>
            <a:chExt cx="1392697" cy="141336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7" name="Folded Corner 46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40261" y="5240215"/>
              <a:ext cx="801417" cy="44316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PL/I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49" name="Picture 2" descr="http://upload.wikimedia.org/wikipedia/de/9/95/Internet_Explorer_9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229200"/>
            <a:ext cx="1096872" cy="10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1242198" y="5301207"/>
            <a:ext cx="881530" cy="981579"/>
            <a:chOff x="539551" y="4725144"/>
            <a:chExt cx="1392697" cy="1413360"/>
          </a:xfrm>
          <a:solidFill>
            <a:srgbClr val="F8C48B"/>
          </a:solidFill>
        </p:grpSpPr>
        <p:sp>
          <p:nvSpPr>
            <p:cNvPr id="51" name="Folded Corner 50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59791" y="5238368"/>
              <a:ext cx="731169" cy="3988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JSF</a:t>
              </a:r>
              <a:endParaRPr lang="de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3" name="Picture 17" descr="http://icons.iconarchive.com/icons/harwen/simple/256/Settings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120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250824" y="1412875"/>
            <a:ext cx="8640000" cy="3600301"/>
          </a:xfrm>
          <a:prstGeom prst="rect">
            <a:avLst/>
          </a:prstGeom>
          <a:solidFill>
            <a:srgbClr val="FFE9A8"/>
          </a:solidFill>
          <a:ln>
            <a:solidFill>
              <a:srgbClr val="C23841"/>
            </a:solidFill>
          </a:ln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91867E"/>
              </a:buClr>
              <a:buFont typeface="Credit Suisse Type Light" pitchFamily="34" charset="0"/>
              <a:buChar char="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spcBef>
                <a:spcPct val="20000"/>
              </a:spcBef>
              <a:buFont typeface="Credit Suisse Type Light" pitchFamily="34" charset="0"/>
              <a:buChar char="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ct val="20000"/>
              </a:spcBef>
              <a:buClr>
                <a:srgbClr val="91867E"/>
              </a:buClr>
              <a:buFont typeface="Credit Suisse Type Light" pitchFamily="34" charset="0"/>
              <a:buChar char="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8288" algn="l" defTabSz="914400" rtl="0" eaLnBrk="1" latinLnBrk="0" hangingPunct="1">
              <a:spcBef>
                <a:spcPct val="20000"/>
              </a:spcBef>
              <a:buClr>
                <a:srgbClr val="91867E"/>
              </a:buClr>
              <a:buFont typeface="Credit Suisse Type Light" pitchFamily="34" charset="0"/>
              <a:buChar char="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7F0055"/>
                </a:solidFill>
                <a:latin typeface="Consolas"/>
                <a:ea typeface="Calibri"/>
              </a:rPr>
              <a:t> </a:t>
            </a:r>
            <a:r>
              <a:rPr lang="en-US" sz="1200" b="1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public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Question </a:t>
            </a:r>
            <a:r>
              <a:rPr lang="en-US" sz="12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getQuestionDetails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</a:t>
            </a:r>
            <a:r>
              <a:rPr lang="en-US" sz="1200" b="1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final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1200" b="1" dirty="0" err="1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id) {</a:t>
            </a:r>
            <a:endParaRPr lang="de-CH" sz="12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   </a:t>
            </a:r>
            <a:r>
              <a:rPr lang="en-US" sz="1200" i="1" dirty="0" err="1" smtClean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setServiceName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</a:t>
            </a:r>
            <a:r>
              <a:rPr lang="en-US" sz="1200" dirty="0">
                <a:solidFill>
                  <a:srgbClr val="2A00FF"/>
                </a:solidFill>
                <a:latin typeface="Consolas" pitchFamily="49" charset="0"/>
                <a:ea typeface="Calibri"/>
                <a:cs typeface="Consolas" pitchFamily="49" charset="0"/>
              </a:rPr>
              <a:t>"UOSV_IT_GetQuestionDetails_1_0"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);</a:t>
            </a:r>
            <a:endParaRPr lang="de-CH" sz="1200" dirty="0">
              <a:solidFill>
                <a:prstClr val="black"/>
              </a:solidFill>
              <a:latin typeface="Consolas" pitchFamily="49" charset="0"/>
              <a:ea typeface="Calibri"/>
              <a:cs typeface="Consolas" pitchFamily="49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   </a:t>
            </a:r>
            <a:r>
              <a:rPr lang="en-US" sz="1200" i="1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setProxyObjectClass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(UOSV_IT_GetQuestionDetails_1_0.</a:t>
            </a:r>
            <a:r>
              <a:rPr lang="en-US" sz="1200" b="1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class</a:t>
            </a: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   UOSV_IT_GetQuestionDetails_1_0 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request = (UOSV_IT_GetQuestionDetails_1_0) </a:t>
            </a:r>
            <a:r>
              <a:rPr lang="en-US" sz="1200" i="1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getRemoteProxyObject</a:t>
            </a: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();</a:t>
            </a:r>
            <a:endParaRPr lang="de-CH" sz="12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   </a:t>
            </a:r>
            <a:r>
              <a:rPr lang="en-US" sz="1200" b="1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if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(request != </a:t>
            </a:r>
            <a:r>
              <a:rPr lang="en-US" sz="1200" b="1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null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) {</a:t>
            </a:r>
            <a:endParaRPr lang="de-CH" sz="12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       </a:t>
            </a:r>
            <a:r>
              <a:rPr lang="en-US" sz="1200" b="1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try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{ out = </a:t>
            </a: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request.getQuestionDetails_1_0(</a:t>
            </a:r>
            <a:r>
              <a:rPr lang="en-US" sz="1200" dirty="0" err="1" smtClean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getInParam</a:t>
            </a: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(id)); }</a:t>
            </a:r>
            <a:r>
              <a:rPr lang="en-US" sz="1200" dirty="0" smtClean="0">
                <a:latin typeface="Consolas" pitchFamily="49" charset="0"/>
                <a:ea typeface="Calibri"/>
                <a:cs typeface="Consolas" pitchFamily="49" charset="0"/>
              </a:rPr>
              <a:t> </a:t>
            </a:r>
            <a:endParaRPr lang="en-US" sz="12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b="1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        catch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(Exception e) </a:t>
            </a: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{...}</a:t>
            </a:r>
            <a:endParaRPr lang="en-US" sz="12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        if</a:t>
            </a: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hasSystemException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out.getSysEx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()) </a:t>
            </a:r>
            <a:endParaRPr lang="en-US" sz="1200" dirty="0" smtClean="0">
              <a:solidFill>
                <a:srgbClr val="000000"/>
              </a:solidFill>
              <a:latin typeface="Consolas" pitchFamily="49" charset="0"/>
              <a:ea typeface="Calibri"/>
              <a:cs typeface="Consolas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          || </a:t>
            </a:r>
            <a:r>
              <a:rPr lang="en-US" sz="12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hasBusinessExceptions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out.getOutParam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().</a:t>
            </a:r>
            <a:r>
              <a:rPr lang="en-US" sz="12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getBusEx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())) {</a:t>
            </a:r>
            <a:endParaRPr lang="de-CH" sz="12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        </a:t>
            </a: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return</a:t>
            </a: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1200" b="1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null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;</a:t>
            </a:r>
            <a:endParaRPr lang="de-CH" sz="12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       </a:t>
            </a: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}</a:t>
            </a:r>
            <a:endParaRPr lang="de-CH" sz="12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CH" sz="1200" dirty="0" smtClean="0">
                <a:latin typeface="Consolas" pitchFamily="49" charset="0"/>
                <a:ea typeface="Calibri"/>
                <a:cs typeface="Consolas" pitchFamily="49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onsolas" pitchFamily="49" charset="0"/>
                <a:ea typeface="Calibri"/>
                <a:cs typeface="Consolas" pitchFamily="49" charset="0"/>
              </a:rPr>
              <a:t>return </a:t>
            </a:r>
            <a:r>
              <a:rPr lang="en-US" sz="1200" dirty="0" err="1">
                <a:solidFill>
                  <a:prstClr val="black"/>
                </a:solidFill>
                <a:latin typeface="Consolas" pitchFamily="49" charset="0"/>
                <a:ea typeface="Calibri"/>
                <a:cs typeface="Consolas" pitchFamily="49" charset="0"/>
              </a:rPr>
              <a:t>out.getOutParam</a:t>
            </a:r>
            <a:r>
              <a:rPr lang="en-US" sz="1200" dirty="0" smtClean="0">
                <a:solidFill>
                  <a:prstClr val="black"/>
                </a:solidFill>
                <a:latin typeface="Consolas" pitchFamily="49" charset="0"/>
                <a:ea typeface="Calibri"/>
                <a:cs typeface="Consolas" pitchFamily="49" charset="0"/>
              </a:rPr>
              <a:t>().</a:t>
            </a:r>
            <a:r>
              <a:rPr lang="en-US" sz="1200" dirty="0" err="1" smtClean="0">
                <a:solidFill>
                  <a:prstClr val="black"/>
                </a:solidFill>
                <a:latin typeface="Consolas" pitchFamily="49" charset="0"/>
                <a:ea typeface="Calibri"/>
                <a:cs typeface="Consolas" pitchFamily="49" charset="0"/>
              </a:rPr>
              <a:t>getQuestion</a:t>
            </a:r>
            <a:r>
              <a:rPr lang="en-US" sz="1200" dirty="0" smtClean="0">
                <a:solidFill>
                  <a:prstClr val="black"/>
                </a:solidFill>
                <a:latin typeface="Consolas" pitchFamily="49" charset="0"/>
                <a:ea typeface="Calibri"/>
                <a:cs typeface="Consolas" pitchFamily="49" charset="0"/>
              </a:rPr>
              <a:t>();</a:t>
            </a:r>
            <a:endParaRPr lang="de-CH" sz="1200" dirty="0" smtClean="0">
              <a:latin typeface="Consolas" pitchFamily="49" charset="0"/>
              <a:ea typeface="Calibri"/>
              <a:cs typeface="Consolas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   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}</a:t>
            </a:r>
            <a:endParaRPr lang="de-CH" sz="12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   </a:t>
            </a:r>
            <a:r>
              <a:rPr lang="en-US" sz="1200" b="1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1200" b="1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null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}</a:t>
            </a:r>
            <a:endParaRPr lang="de-CH" sz="1200" dirty="0">
              <a:latin typeface="Consolas" pitchFamily="49" charset="0"/>
              <a:ea typeface="Calibri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13686" r="20952" b="27478"/>
          <a:stretch/>
        </p:blipFill>
        <p:spPr bwMode="auto">
          <a:xfrm>
            <a:off x="1192985" y="1113701"/>
            <a:ext cx="6691383" cy="375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CORBA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AB0A-54F5-4DEB-95B9-1086A651142A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13" name="AutoShape 8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" name="AutoShape 10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6" name="AutoShape 12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7" name="AutoShape 14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41" name="Picture 15" descr="\\chca6022.eur.beluni.net\a179048$\Desktop\9502coffee_bean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5E5E5E"/>
              </a:clrFrom>
              <a:clrTo>
                <a:srgbClr val="5E5E5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89" b="77634" l="19286" r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17530" r="31471" b="24687"/>
          <a:stretch/>
        </p:blipFill>
        <p:spPr bwMode="auto">
          <a:xfrm>
            <a:off x="2206342" y="5301208"/>
            <a:ext cx="128553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7" descr="http://icons.iconarchive.com/icons/harwen/simple/256/Settings-ic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120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owchart: Magnetic Disk 42"/>
          <p:cNvSpPr/>
          <p:nvPr/>
        </p:nvSpPr>
        <p:spPr>
          <a:xfrm>
            <a:off x="8018826" y="5300416"/>
            <a:ext cx="873654" cy="1004903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DB2</a:t>
            </a:r>
            <a:endParaRPr lang="de-CH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994726" y="5301207"/>
            <a:ext cx="881530" cy="981579"/>
            <a:chOff x="539551" y="4725144"/>
            <a:chExt cx="1392697" cy="1413360"/>
          </a:xfrm>
          <a:solidFill>
            <a:schemeClr val="accent1"/>
          </a:solidFill>
        </p:grpSpPr>
        <p:sp>
          <p:nvSpPr>
            <p:cNvPr id="45" name="Folded Corner 44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0260" y="5250241"/>
              <a:ext cx="689169" cy="38321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IMS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20272" y="5300416"/>
            <a:ext cx="881530" cy="981579"/>
            <a:chOff x="539551" y="4725144"/>
            <a:chExt cx="1392697" cy="141336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8" name="Folded Corner 47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40261" y="5240215"/>
              <a:ext cx="801417" cy="44316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PL/I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0" name="Picture 2" descr="http://upload.wikimedia.org/wikipedia/de/9/95/Internet_Explorer_9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229200"/>
            <a:ext cx="1096872" cy="10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1242198" y="5301207"/>
            <a:ext cx="881530" cy="981579"/>
            <a:chOff x="539551" y="4725144"/>
            <a:chExt cx="1392697" cy="1413360"/>
          </a:xfrm>
          <a:solidFill>
            <a:srgbClr val="F8C48B"/>
          </a:solidFill>
        </p:grpSpPr>
        <p:sp>
          <p:nvSpPr>
            <p:cNvPr id="52" name="Folded Corner 51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9791" y="5238368"/>
              <a:ext cx="731169" cy="3988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JSF</a:t>
              </a:r>
              <a:endParaRPr lang="de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72000" y="5301208"/>
            <a:ext cx="1321653" cy="998511"/>
            <a:chOff x="1619672" y="3775483"/>
            <a:chExt cx="2171700" cy="1539281"/>
          </a:xfrm>
        </p:grpSpPr>
        <p:sp>
          <p:nvSpPr>
            <p:cNvPr id="55" name="Oval 54"/>
            <p:cNvSpPr/>
            <p:nvPr/>
          </p:nvSpPr>
          <p:spPr>
            <a:xfrm>
              <a:off x="1968500" y="3775483"/>
              <a:ext cx="1473200" cy="1488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56" name="Picture 6" descr="http://www.corba.org/images/logos/CORBAvert.jp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92"/>
            <a:stretch/>
          </p:blipFill>
          <p:spPr bwMode="auto">
            <a:xfrm>
              <a:off x="1619672" y="3775483"/>
              <a:ext cx="2171700" cy="153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Left Brace 2"/>
          <p:cNvSpPr/>
          <p:nvPr/>
        </p:nvSpPr>
        <p:spPr>
          <a:xfrm rot="5400000">
            <a:off x="4896431" y="3176576"/>
            <a:ext cx="791296" cy="3456383"/>
          </a:xfrm>
          <a:prstGeom prst="leftBrac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98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80" y="404813"/>
            <a:ext cx="8640000" cy="720726"/>
          </a:xfrm>
        </p:spPr>
        <p:txBody>
          <a:bodyPr/>
          <a:lstStyle/>
          <a:p>
            <a:r>
              <a:rPr lang="de-CH" dirty="0" smtClean="0"/>
              <a:t>IMS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43E-3AC7-4EDE-84BB-027E753D2650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13" name="AutoShape 8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" name="AutoShape 10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6" name="AutoShape 12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7" name="AutoShape 14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35" name="Group 34"/>
          <p:cNvGrpSpPr/>
          <p:nvPr/>
        </p:nvGrpSpPr>
        <p:grpSpPr>
          <a:xfrm>
            <a:off x="4572000" y="5301208"/>
            <a:ext cx="1321653" cy="998511"/>
            <a:chOff x="1619672" y="3775483"/>
            <a:chExt cx="2171700" cy="1539281"/>
          </a:xfrm>
        </p:grpSpPr>
        <p:sp>
          <p:nvSpPr>
            <p:cNvPr id="36" name="Oval 35"/>
            <p:cNvSpPr/>
            <p:nvPr/>
          </p:nvSpPr>
          <p:spPr>
            <a:xfrm>
              <a:off x="1968500" y="3775483"/>
              <a:ext cx="1473200" cy="1488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6" descr="http://www.corba.org/images/logos/CORBAvert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92"/>
            <a:stretch/>
          </p:blipFill>
          <p:spPr bwMode="auto">
            <a:xfrm>
              <a:off x="1619672" y="3775483"/>
              <a:ext cx="2171700" cy="153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15" descr="\\chca6022.eur.beluni.net\a179048$\Desktop\9502coffee_bean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5E5E5E"/>
              </a:clrFrom>
              <a:clrTo>
                <a:srgbClr val="5E5E5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89" b="77634" l="19286" r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17530" r="31471" b="24687"/>
          <a:stretch/>
        </p:blipFill>
        <p:spPr bwMode="auto">
          <a:xfrm>
            <a:off x="2206342" y="5301208"/>
            <a:ext cx="128553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7" descr="http://icons.iconarchive.com/icons/harwen/simple/256/Settings-ic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120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owchart: Magnetic Disk 42"/>
          <p:cNvSpPr/>
          <p:nvPr/>
        </p:nvSpPr>
        <p:spPr>
          <a:xfrm>
            <a:off x="8018826" y="5300416"/>
            <a:ext cx="873654" cy="1004903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DB2</a:t>
            </a:r>
            <a:endParaRPr lang="de-CH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020272" y="5300416"/>
            <a:ext cx="881530" cy="981579"/>
            <a:chOff x="539551" y="4725144"/>
            <a:chExt cx="1392697" cy="141336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8" name="Folded Corner 47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40261" y="5240215"/>
              <a:ext cx="801417" cy="44316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PL/I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0" name="Picture 2" descr="http://upload.wikimedia.org/wikipedia/de/9/95/Internet_Explorer_9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229200"/>
            <a:ext cx="1096872" cy="10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1242198" y="5301207"/>
            <a:ext cx="881530" cy="981579"/>
            <a:chOff x="539551" y="4725144"/>
            <a:chExt cx="1392697" cy="1413360"/>
          </a:xfrm>
          <a:solidFill>
            <a:srgbClr val="F8C48B"/>
          </a:solidFill>
        </p:grpSpPr>
        <p:sp>
          <p:nvSpPr>
            <p:cNvPr id="52" name="Folded Corner 51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9791" y="5238368"/>
              <a:ext cx="731169" cy="3988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JSF</a:t>
              </a:r>
              <a:endParaRPr lang="de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994726" y="5301207"/>
            <a:ext cx="881530" cy="981579"/>
            <a:chOff x="539551" y="4725144"/>
            <a:chExt cx="1392697" cy="1413360"/>
          </a:xfrm>
          <a:solidFill>
            <a:schemeClr val="accent1"/>
          </a:solidFill>
        </p:grpSpPr>
        <p:sp>
          <p:nvSpPr>
            <p:cNvPr id="55" name="Folded Corner 54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40260" y="5250241"/>
              <a:ext cx="689169" cy="38321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IMS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59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463860"/>
              </p:ext>
            </p:extLst>
          </p:nvPr>
        </p:nvGraphicFramePr>
        <p:xfrm>
          <a:off x="395536" y="1052736"/>
          <a:ext cx="793320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423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PL/I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8069-878E-4930-9499-60A229FAE347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13" name="AutoShape 8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" name="AutoShape 10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6" name="AutoShape 12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7" name="AutoShape 14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35" name="Group 34"/>
          <p:cNvGrpSpPr/>
          <p:nvPr/>
        </p:nvGrpSpPr>
        <p:grpSpPr>
          <a:xfrm>
            <a:off x="4572000" y="5301208"/>
            <a:ext cx="1321653" cy="998511"/>
            <a:chOff x="1619672" y="3775483"/>
            <a:chExt cx="2171700" cy="1539281"/>
          </a:xfrm>
        </p:grpSpPr>
        <p:sp>
          <p:nvSpPr>
            <p:cNvPr id="36" name="Oval 35"/>
            <p:cNvSpPr/>
            <p:nvPr/>
          </p:nvSpPr>
          <p:spPr>
            <a:xfrm>
              <a:off x="1968500" y="3775483"/>
              <a:ext cx="1473200" cy="1488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6" descr="http://www.corba.org/images/logos/CORBAvert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92"/>
            <a:stretch/>
          </p:blipFill>
          <p:spPr bwMode="auto">
            <a:xfrm>
              <a:off x="1619672" y="3775483"/>
              <a:ext cx="2171700" cy="153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15" descr="\\chca6022.eur.beluni.net\a179048$\Desktop\9502coffee_bean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5E5E5E"/>
              </a:clrFrom>
              <a:clrTo>
                <a:srgbClr val="5E5E5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89" b="77634" l="19286" r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17530" r="31471" b="24687"/>
          <a:stretch/>
        </p:blipFill>
        <p:spPr bwMode="auto">
          <a:xfrm>
            <a:off x="2206342" y="5301208"/>
            <a:ext cx="128553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7" descr="http://icons.iconarchive.com/icons/harwen/simple/256/Settings-ic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120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owchart: Magnetic Disk 42"/>
          <p:cNvSpPr/>
          <p:nvPr/>
        </p:nvSpPr>
        <p:spPr>
          <a:xfrm>
            <a:off x="8018826" y="5300416"/>
            <a:ext cx="873654" cy="1004903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DB2</a:t>
            </a:r>
            <a:endParaRPr lang="de-CH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994726" y="5301207"/>
            <a:ext cx="881530" cy="981579"/>
            <a:chOff x="539551" y="4725144"/>
            <a:chExt cx="1392697" cy="1413360"/>
          </a:xfrm>
          <a:solidFill>
            <a:schemeClr val="accent1"/>
          </a:solidFill>
        </p:grpSpPr>
        <p:sp>
          <p:nvSpPr>
            <p:cNvPr id="45" name="Folded Corner 44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0260" y="5250241"/>
              <a:ext cx="689169" cy="38321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IMS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0" name="Picture 2" descr="http://upload.wikimedia.org/wikipedia/de/9/95/Internet_Explorer_9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229200"/>
            <a:ext cx="1096872" cy="10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1242198" y="5301207"/>
            <a:ext cx="881530" cy="981579"/>
            <a:chOff x="539551" y="4725144"/>
            <a:chExt cx="1392697" cy="1413360"/>
          </a:xfrm>
          <a:solidFill>
            <a:srgbClr val="F8C48B"/>
          </a:solidFill>
        </p:grpSpPr>
        <p:sp>
          <p:nvSpPr>
            <p:cNvPr id="52" name="Folded Corner 51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9791" y="5238368"/>
              <a:ext cx="731169" cy="3988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JSF</a:t>
              </a:r>
              <a:endParaRPr lang="de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20272" y="5300416"/>
            <a:ext cx="881530" cy="981579"/>
            <a:chOff x="539551" y="4725144"/>
            <a:chExt cx="1392697" cy="141336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5" name="Folded Corner 54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grp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40261" y="5240215"/>
              <a:ext cx="801418" cy="41732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b="1" cap="all" dirty="0" smtClean="0">
                  <a:ln w="9000" cmpd="sng">
                    <a:solidFill>
                      <a:srgbClr val="00B050"/>
                    </a:solidFill>
                    <a:prstDash val="solid"/>
                  </a:ln>
                  <a:solidFill>
                    <a:srgbClr val="92D05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PL/I</a:t>
              </a:r>
              <a:endParaRPr lang="de-CH" sz="20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57" name="Content Placeholder 2"/>
          <p:cNvSpPr txBox="1">
            <a:spLocks/>
          </p:cNvSpPr>
          <p:nvPr/>
        </p:nvSpPr>
        <p:spPr>
          <a:xfrm>
            <a:off x="250824" y="1412875"/>
            <a:ext cx="8640000" cy="3600301"/>
          </a:xfrm>
          <a:prstGeom prst="rect">
            <a:avLst/>
          </a:prstGeom>
          <a:solidFill>
            <a:srgbClr val="FFE9A8"/>
          </a:solidFill>
          <a:ln>
            <a:solidFill>
              <a:srgbClr val="C23841"/>
            </a:solidFill>
          </a:ln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91867E"/>
              </a:buClr>
              <a:buFont typeface="Credit Suisse Type Light" pitchFamily="34" charset="0"/>
              <a:buChar char="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spcBef>
                <a:spcPct val="20000"/>
              </a:spcBef>
              <a:buFont typeface="Credit Suisse Type Light" pitchFamily="34" charset="0"/>
              <a:buChar char="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ct val="20000"/>
              </a:spcBef>
              <a:buClr>
                <a:srgbClr val="91867E"/>
              </a:buClr>
              <a:buFont typeface="Credit Suisse Type Light" pitchFamily="34" charset="0"/>
              <a:buChar char="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8288" algn="l" defTabSz="914400" rtl="0" eaLnBrk="1" latinLnBrk="0" hangingPunct="1">
              <a:spcBef>
                <a:spcPct val="20000"/>
              </a:spcBef>
              <a:buClr>
                <a:srgbClr val="91867E"/>
              </a:buClr>
              <a:buFont typeface="Credit Suisse Type Light" pitchFamily="34" charset="0"/>
              <a:buChar char="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i="1" dirty="0" smtClean="0">
                <a:solidFill>
                  <a:srgbClr val="008000"/>
                </a:solidFill>
                <a:latin typeface="Courier New"/>
                <a:ea typeface="Times New Roman"/>
                <a:cs typeface="Credit Suisse Type Arabic Light"/>
              </a:rPr>
              <a:t> </a:t>
            </a:r>
            <a:r>
              <a:rPr lang="en-US" sz="1200" b="1" i="1" dirty="0" smtClean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/**** Main Processing ************************************************/</a:t>
            </a:r>
            <a:endParaRPr lang="de-CH" sz="1200" dirty="0" smtClean="0">
              <a:latin typeface="Courier New" pitchFamily="49" charset="0"/>
              <a:ea typeface="Credit Suisse Type Light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en-US" sz="1200" b="1" i="1" dirty="0" smtClean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/**** Input **********************************************************/</a:t>
            </a:r>
            <a:endParaRPr lang="de-CH" sz="1200" dirty="0" smtClean="0">
              <a:latin typeface="Courier New" pitchFamily="49" charset="0"/>
              <a:ea typeface="Credit Suisse Type Light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idHelper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= getQuestionDetailsIn.id;</a:t>
            </a:r>
            <a:endParaRPr lang="en-US" sz="1200" b="1" i="1" dirty="0" smtClean="0">
              <a:solidFill>
                <a:srgbClr val="008000"/>
              </a:solidFill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i="1" dirty="0" smtClean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/**** get random  ****************************************************/</a:t>
            </a:r>
            <a:endParaRPr lang="de-CH" sz="1200" dirty="0" smtClean="0">
              <a:latin typeface="Courier New" pitchFamily="49" charset="0"/>
              <a:ea typeface="Credit Suisse Type Light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idHelper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= </a:t>
            </a:r>
            <a:r>
              <a:rPr lang="en-US" sz="1200" b="1" dirty="0" smtClean="0">
                <a:solidFill>
                  <a:srgbClr val="00008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0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) </a:t>
            </a: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then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do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;</a:t>
            </a:r>
            <a:endParaRPr lang="de-CH" sz="1200" dirty="0" smtClean="0">
              <a:latin typeface="Courier New" pitchFamily="49" charset="0"/>
              <a:ea typeface="Credit Suisse Type Light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</a:t>
            </a: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call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SQL_GET_RANDOM_ID();</a:t>
            </a:r>
            <a:endParaRPr lang="de-CH" sz="1200" dirty="0" smtClean="0">
              <a:latin typeface="Courier New" pitchFamily="49" charset="0"/>
              <a:ea typeface="Credit Suisse Type Light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end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; </a:t>
            </a: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b="1" i="1" dirty="0" smtClean="0">
              <a:solidFill>
                <a:srgbClr val="000000"/>
              </a:solidFill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i="1" dirty="0" smtClean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/**** </a:t>
            </a:r>
            <a:r>
              <a:rPr lang="en-US" sz="1200" b="1" i="1" dirty="0" err="1" smtClean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getQuestionDetails</a:t>
            </a:r>
            <a:r>
              <a:rPr lang="en-US" sz="1200" b="1" i="1" dirty="0" smtClean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from id *************************************/</a:t>
            </a:r>
            <a:endParaRPr lang="de-CH" sz="1200" dirty="0" smtClean="0">
              <a:latin typeface="Courier New" pitchFamily="49" charset="0"/>
              <a:ea typeface="Credit Suisse Type Light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call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SQL_SELECT_FRAGE(</a:t>
            </a:r>
            <a:r>
              <a:rPr lang="en-US" sz="1200" b="1" dirty="0" err="1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idHelper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);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</a:p>
          <a:p>
            <a:pPr marL="0" indent="0">
              <a:buNone/>
            </a:pPr>
            <a:r>
              <a:rPr lang="de-CH" sz="1200" b="1" i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/**** Output der Tabelle FRAGE ***************************************/</a:t>
            </a:r>
            <a:endParaRPr lang="de-CH" sz="12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getQuestionDetailsOut.question.id = FRAGEP.ID;</a:t>
            </a:r>
            <a:endParaRPr lang="de-CH" sz="12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getQuestionDetailsOut.question.text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FRAGEP.FRAGE;</a:t>
            </a: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de-CH" sz="1200" dirty="0" smtClean="0">
              <a:latin typeface="Courier New" pitchFamily="49" charset="0"/>
              <a:ea typeface="Credit Suisse Type Light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de-CH" sz="1200" b="1" dirty="0" err="1" smtClean="0">
                <a:solidFill>
                  <a:srgbClr val="80008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if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FRAGEP.TYP = </a:t>
            </a:r>
            <a:r>
              <a:rPr lang="de-CH" sz="1200" b="1" dirty="0" smtClean="0">
                <a:solidFill>
                  <a:srgbClr val="00606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'T'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de-CH" sz="1200" b="1" dirty="0" err="1" smtClean="0">
                <a:solidFill>
                  <a:srgbClr val="80008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then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de-CH" sz="1200" b="1" dirty="0" err="1" smtClean="0">
                <a:solidFill>
                  <a:srgbClr val="80008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call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de-CH" sz="1200" b="1" dirty="0" err="1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u_Verarbeitung_textAnswer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();</a:t>
            </a:r>
            <a:endParaRPr lang="de-CH" sz="1200" dirty="0" smtClean="0">
              <a:latin typeface="Courier New" pitchFamily="49" charset="0"/>
              <a:ea typeface="Credit Suisse Type Light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de-CH" sz="1200" b="1" dirty="0" err="1" smtClean="0">
                <a:solidFill>
                  <a:srgbClr val="80008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else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</a:t>
            </a:r>
            <a:r>
              <a:rPr lang="de-CH" sz="1200" b="1" dirty="0" err="1" smtClean="0">
                <a:solidFill>
                  <a:srgbClr val="80008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call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de-CH" sz="1200" b="1" dirty="0" err="1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u_Verarbeitung_surveyAnswer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();</a:t>
            </a:r>
            <a:endParaRPr lang="de-CH" sz="1200" dirty="0" smtClean="0">
              <a:latin typeface="Courier New" pitchFamily="49" charset="0"/>
              <a:ea typeface="Credit Suisse Type Light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CH" sz="1200" b="1" dirty="0">
                <a:solidFill>
                  <a:srgbClr val="000000"/>
                </a:solidFill>
                <a:latin typeface="Courier New"/>
                <a:ea typeface="Times New Roman"/>
                <a:cs typeface="Credit Suisse Type Arabic Light"/>
              </a:rPr>
              <a:t> </a:t>
            </a:r>
            <a:endParaRPr lang="de-CH" sz="105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738005"/>
              </p:ext>
            </p:extLst>
          </p:nvPr>
        </p:nvGraphicFramePr>
        <p:xfrm>
          <a:off x="188007" y="1751888"/>
          <a:ext cx="8759440" cy="365760"/>
        </p:xfrm>
        <a:graphic>
          <a:graphicData uri="http://schemas.openxmlformats.org/drawingml/2006/table">
            <a:tbl>
              <a:tblPr/>
              <a:tblGrid>
                <a:gridCol w="8759440"/>
              </a:tblGrid>
              <a:tr h="341832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28575" cmpd="sng">
                      <a:solidFill>
                        <a:srgbClr val="FF0000"/>
                      </a:solidFill>
                      <a:prstDash val="solid"/>
                    </a:lnL>
                    <a:lnR w="28575" cmpd="sng">
                      <a:solidFill>
                        <a:srgbClr val="FF0000"/>
                      </a:solidFill>
                      <a:prstDash val="solid"/>
                    </a:lnR>
                    <a:lnT w="28575" cmpd="sng">
                      <a:solidFill>
                        <a:srgbClr val="FF0000"/>
                      </a:solidFill>
                      <a:prstDash val="solid"/>
                    </a:lnT>
                    <a:lnB w="28575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79794"/>
              </p:ext>
            </p:extLst>
          </p:nvPr>
        </p:nvGraphicFramePr>
        <p:xfrm>
          <a:off x="192280" y="2204864"/>
          <a:ext cx="8759440" cy="720080"/>
        </p:xfrm>
        <a:graphic>
          <a:graphicData uri="http://schemas.openxmlformats.org/drawingml/2006/table">
            <a:tbl>
              <a:tblPr/>
              <a:tblGrid>
                <a:gridCol w="8759440"/>
              </a:tblGrid>
              <a:tr h="72008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28575" cmpd="sng">
                      <a:solidFill>
                        <a:srgbClr val="FF0000"/>
                      </a:solidFill>
                      <a:prstDash val="solid"/>
                    </a:lnL>
                    <a:lnR w="28575" cmpd="sng">
                      <a:solidFill>
                        <a:srgbClr val="FF0000"/>
                      </a:solidFill>
                      <a:prstDash val="solid"/>
                    </a:lnR>
                    <a:lnT w="28575" cmpd="sng">
                      <a:solidFill>
                        <a:srgbClr val="FF0000"/>
                      </a:solidFill>
                      <a:prstDash val="solid"/>
                    </a:lnT>
                    <a:lnB w="28575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237222"/>
              </p:ext>
            </p:extLst>
          </p:nvPr>
        </p:nvGraphicFramePr>
        <p:xfrm>
          <a:off x="192280" y="3284984"/>
          <a:ext cx="8759440" cy="1008112"/>
        </p:xfrm>
        <a:graphic>
          <a:graphicData uri="http://schemas.openxmlformats.org/drawingml/2006/table">
            <a:tbl>
              <a:tblPr/>
              <a:tblGrid>
                <a:gridCol w="8759440"/>
              </a:tblGrid>
              <a:tr h="1008112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28575" cmpd="sng">
                      <a:solidFill>
                        <a:srgbClr val="FF0000"/>
                      </a:solidFill>
                      <a:prstDash val="solid"/>
                    </a:lnL>
                    <a:lnR w="28575" cmpd="sng">
                      <a:solidFill>
                        <a:srgbClr val="FF0000"/>
                      </a:solidFill>
                      <a:prstDash val="solid"/>
                    </a:lnR>
                    <a:lnT w="28575" cmpd="sng">
                      <a:solidFill>
                        <a:srgbClr val="FF0000"/>
                      </a:solidFill>
                      <a:prstDash val="solid"/>
                    </a:lnT>
                    <a:lnB w="28575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94142"/>
              </p:ext>
            </p:extLst>
          </p:nvPr>
        </p:nvGraphicFramePr>
        <p:xfrm>
          <a:off x="191104" y="4437112"/>
          <a:ext cx="8759440" cy="504056"/>
        </p:xfrm>
        <a:graphic>
          <a:graphicData uri="http://schemas.openxmlformats.org/drawingml/2006/table">
            <a:tbl>
              <a:tblPr/>
              <a:tblGrid>
                <a:gridCol w="8759440"/>
              </a:tblGrid>
              <a:tr h="504056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28575" cmpd="sng">
                      <a:solidFill>
                        <a:srgbClr val="FF0000"/>
                      </a:solidFill>
                      <a:prstDash val="solid"/>
                    </a:lnL>
                    <a:lnR w="28575" cmpd="sng">
                      <a:solidFill>
                        <a:srgbClr val="FF0000"/>
                      </a:solidFill>
                      <a:prstDash val="solid"/>
                    </a:lnR>
                    <a:lnT w="28575" cmpd="sng">
                      <a:solidFill>
                        <a:srgbClr val="FF0000"/>
                      </a:solidFill>
                      <a:prstDash val="solid"/>
                    </a:lnT>
                    <a:lnB w="28575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1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PL/I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F0DF-37DA-4E9F-BF59-AF04D6919152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13" name="AutoShape 8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" name="AutoShape 10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6" name="AutoShape 12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7" name="AutoShape 14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35" name="Group 34"/>
          <p:cNvGrpSpPr/>
          <p:nvPr/>
        </p:nvGrpSpPr>
        <p:grpSpPr>
          <a:xfrm>
            <a:off x="4572000" y="5301208"/>
            <a:ext cx="1321653" cy="998511"/>
            <a:chOff x="1619672" y="3775483"/>
            <a:chExt cx="2171700" cy="1539281"/>
          </a:xfrm>
        </p:grpSpPr>
        <p:sp>
          <p:nvSpPr>
            <p:cNvPr id="36" name="Oval 35"/>
            <p:cNvSpPr/>
            <p:nvPr/>
          </p:nvSpPr>
          <p:spPr>
            <a:xfrm>
              <a:off x="1968500" y="3775483"/>
              <a:ext cx="1473200" cy="1488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6" descr="http://www.corba.org/images/logos/CORBAvert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92"/>
            <a:stretch/>
          </p:blipFill>
          <p:spPr bwMode="auto">
            <a:xfrm>
              <a:off x="1619672" y="3775483"/>
              <a:ext cx="2171700" cy="153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15" descr="\\chca6022.eur.beluni.net\a179048$\Desktop\9502coffee_bean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5E5E5E"/>
              </a:clrFrom>
              <a:clrTo>
                <a:srgbClr val="5E5E5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89" b="77634" l="19286" r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17530" r="31471" b="24687"/>
          <a:stretch/>
        </p:blipFill>
        <p:spPr bwMode="auto">
          <a:xfrm>
            <a:off x="2206342" y="5301208"/>
            <a:ext cx="128553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7" descr="http://icons.iconarchive.com/icons/harwen/simple/256/Settings-ic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120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owchart: Magnetic Disk 42"/>
          <p:cNvSpPr/>
          <p:nvPr/>
        </p:nvSpPr>
        <p:spPr>
          <a:xfrm>
            <a:off x="8018826" y="5300416"/>
            <a:ext cx="873654" cy="1004903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DB2</a:t>
            </a:r>
            <a:endParaRPr lang="de-CH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994726" y="5301207"/>
            <a:ext cx="881530" cy="981579"/>
            <a:chOff x="539551" y="4725144"/>
            <a:chExt cx="1392697" cy="1413360"/>
          </a:xfrm>
          <a:solidFill>
            <a:schemeClr val="accent1"/>
          </a:solidFill>
        </p:grpSpPr>
        <p:sp>
          <p:nvSpPr>
            <p:cNvPr id="45" name="Folded Corner 44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0260" y="5250241"/>
              <a:ext cx="689169" cy="38321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IMS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0" name="Picture 2" descr="http://upload.wikimedia.org/wikipedia/de/9/95/Internet_Explorer_9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229200"/>
            <a:ext cx="1096872" cy="10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1242198" y="5301207"/>
            <a:ext cx="881530" cy="981579"/>
            <a:chOff x="539551" y="4725144"/>
            <a:chExt cx="1392697" cy="1413360"/>
          </a:xfrm>
          <a:solidFill>
            <a:srgbClr val="F8C48B"/>
          </a:solidFill>
        </p:grpSpPr>
        <p:sp>
          <p:nvSpPr>
            <p:cNvPr id="52" name="Folded Corner 51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9791" y="5238368"/>
              <a:ext cx="731169" cy="3988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JSF</a:t>
              </a:r>
              <a:endParaRPr lang="de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20272" y="5300416"/>
            <a:ext cx="881530" cy="981579"/>
            <a:chOff x="539551" y="4725144"/>
            <a:chExt cx="1392697" cy="141336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5" name="Folded Corner 54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grp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40261" y="5240215"/>
              <a:ext cx="801418" cy="41732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b="1" cap="all" dirty="0" smtClean="0">
                  <a:ln w="9000" cmpd="sng">
                    <a:solidFill>
                      <a:srgbClr val="00B050"/>
                    </a:solidFill>
                    <a:prstDash val="solid"/>
                  </a:ln>
                  <a:solidFill>
                    <a:srgbClr val="92D05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PL/I</a:t>
              </a:r>
              <a:endParaRPr lang="de-CH" sz="20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57" name="Content Placeholder 2"/>
          <p:cNvSpPr txBox="1">
            <a:spLocks/>
          </p:cNvSpPr>
          <p:nvPr/>
        </p:nvSpPr>
        <p:spPr>
          <a:xfrm>
            <a:off x="250824" y="1412875"/>
            <a:ext cx="8640000" cy="3600301"/>
          </a:xfrm>
          <a:prstGeom prst="rect">
            <a:avLst/>
          </a:prstGeom>
          <a:solidFill>
            <a:srgbClr val="FFE9A8"/>
          </a:solidFill>
          <a:ln>
            <a:solidFill>
              <a:srgbClr val="C23841"/>
            </a:solidFill>
          </a:ln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91867E"/>
              </a:buClr>
              <a:buFont typeface="Credit Suisse Type Light" pitchFamily="34" charset="0"/>
              <a:buChar char="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spcBef>
                <a:spcPct val="20000"/>
              </a:spcBef>
              <a:buFont typeface="Credit Suisse Type Light" pitchFamily="34" charset="0"/>
              <a:buChar char="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ct val="20000"/>
              </a:spcBef>
              <a:buClr>
                <a:srgbClr val="91867E"/>
              </a:buClr>
              <a:buFont typeface="Credit Suisse Type Light" pitchFamily="34" charset="0"/>
              <a:buChar char="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8288" algn="l" defTabSz="914400" rtl="0" eaLnBrk="1" latinLnBrk="0" hangingPunct="1">
              <a:spcBef>
                <a:spcPct val="20000"/>
              </a:spcBef>
              <a:buClr>
                <a:srgbClr val="91867E"/>
              </a:buClr>
              <a:buFont typeface="Credit Suisse Type Light" pitchFamily="34" charset="0"/>
              <a:buChar char="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u_Verarbeitung_textAnswer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200" b="1" dirty="0" err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proc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...</a:t>
            </a: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call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SQL_OPEN_CURAT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call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SQL_FETCH_CURAT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();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de-CH" sz="12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CH" sz="1200" b="1" i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/* </a:t>
            </a:r>
            <a:r>
              <a:rPr lang="de-CH" sz="1200" b="1" i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Iteration ANTWORT/TEXTANTWORT (Cursor Loop) */</a:t>
            </a:r>
            <a:r>
              <a:rPr lang="de-CH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     do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(SQLCODE = </a:t>
            </a:r>
            <a:r>
              <a:rPr lang="en-US" sz="12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 </a:t>
            </a:r>
            <a:endParaRPr lang="en-US" sz="12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textAnswerEle_M98543091.text                = </a:t>
            </a:r>
            <a:r>
              <a:rPr lang="de-CH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ANTWORTP.ANTWORT;     </a:t>
            </a:r>
            <a:endParaRPr lang="de-CH" sz="12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textAnswerEle_M98543091.creationDate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 </a:t>
            </a:r>
            <a:r>
              <a:rPr lang="en-US" sz="1200" b="1" dirty="0" err="1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substr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(TEXTANTWORTP.DATUM,</a:t>
            </a:r>
            <a:r>
              <a:rPr lang="en-US" sz="12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7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2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!!</a:t>
            </a:r>
            <a:b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  <a:r>
              <a:rPr lang="de-CH" sz="1200" b="1" dirty="0" err="1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substr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(TEXTANTWORTP.DATUM,</a:t>
            </a:r>
            <a:r>
              <a:rPr lang="de-CH" sz="12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de-CH" sz="12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de-CH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!!</a:t>
            </a:r>
          </a:p>
          <a:p>
            <a:pPr marL="0" indent="0"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  <a:r>
              <a:rPr lang="de-CH" sz="1200" b="1" dirty="0" err="1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substr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(TEXTANTWORTP.DATUM,</a:t>
            </a:r>
            <a:r>
              <a:rPr lang="de-CH" sz="12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de-CH" sz="12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                               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...       </a:t>
            </a: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          call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SQL_FETCH_CURAT();     </a:t>
            </a:r>
            <a:endParaRPr lang="en-US" sz="12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     end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b="1" i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/* Iteration ANTWORT/TEXTANTWORT (Cursor Loop) */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endParaRPr lang="en-US" sz="12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     call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SQL_CLOSE_CURAT();     </a:t>
            </a:r>
            <a:endParaRPr lang="en-US" sz="12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u_Verarbeitung_textAnswer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de-CH" sz="105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595824"/>
              </p:ext>
            </p:extLst>
          </p:nvPr>
        </p:nvGraphicFramePr>
        <p:xfrm>
          <a:off x="179462" y="1772816"/>
          <a:ext cx="8802168" cy="577277"/>
        </p:xfrm>
        <a:graphic>
          <a:graphicData uri="http://schemas.openxmlformats.org/drawingml/2006/table">
            <a:tbl>
              <a:tblPr/>
              <a:tblGrid>
                <a:gridCol w="8802168"/>
              </a:tblGrid>
              <a:tr h="577277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28575" cmpd="sng">
                      <a:solidFill>
                        <a:srgbClr val="FF0000"/>
                      </a:solidFill>
                      <a:prstDash val="solid"/>
                    </a:lnL>
                    <a:lnR w="28575" cmpd="sng">
                      <a:solidFill>
                        <a:srgbClr val="FF0000"/>
                      </a:solidFill>
                      <a:prstDash val="solid"/>
                    </a:lnR>
                    <a:lnT w="28575" cmpd="sng">
                      <a:solidFill>
                        <a:srgbClr val="FF0000"/>
                      </a:solidFill>
                      <a:prstDash val="solid"/>
                    </a:lnT>
                    <a:lnB w="28575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88062"/>
              </p:ext>
            </p:extLst>
          </p:nvPr>
        </p:nvGraphicFramePr>
        <p:xfrm>
          <a:off x="168489" y="2636912"/>
          <a:ext cx="8807022" cy="365760"/>
        </p:xfrm>
        <a:graphic>
          <a:graphicData uri="http://schemas.openxmlformats.org/drawingml/2006/table">
            <a:tbl>
              <a:tblPr/>
              <a:tblGrid>
                <a:gridCol w="8807022"/>
              </a:tblGrid>
              <a:tr h="288032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28575" cmpd="sng">
                      <a:solidFill>
                        <a:srgbClr val="FF0000"/>
                      </a:solidFill>
                      <a:prstDash val="solid"/>
                    </a:lnL>
                    <a:lnR w="28575" cmpd="sng">
                      <a:solidFill>
                        <a:srgbClr val="FF0000"/>
                      </a:solidFill>
                      <a:prstDash val="solid"/>
                    </a:lnR>
                    <a:lnT w="28575" cmpd="sng">
                      <a:solidFill>
                        <a:srgbClr val="FF0000"/>
                      </a:solidFill>
                      <a:prstDash val="solid"/>
                    </a:lnT>
                    <a:lnB w="28575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013506"/>
              </p:ext>
            </p:extLst>
          </p:nvPr>
        </p:nvGraphicFramePr>
        <p:xfrm>
          <a:off x="170916" y="2924386"/>
          <a:ext cx="8802168" cy="864654"/>
        </p:xfrm>
        <a:graphic>
          <a:graphicData uri="http://schemas.openxmlformats.org/drawingml/2006/table">
            <a:tbl>
              <a:tblPr/>
              <a:tblGrid>
                <a:gridCol w="8802168"/>
              </a:tblGrid>
              <a:tr h="864654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28575" cmpd="sng">
                      <a:solidFill>
                        <a:srgbClr val="FF0000"/>
                      </a:solidFill>
                      <a:prstDash val="solid"/>
                    </a:lnL>
                    <a:lnR w="28575" cmpd="sng">
                      <a:solidFill>
                        <a:srgbClr val="FF0000"/>
                      </a:solidFill>
                      <a:prstDash val="solid"/>
                    </a:lnR>
                    <a:lnT w="28575" cmpd="sng">
                      <a:solidFill>
                        <a:srgbClr val="FF0000"/>
                      </a:solidFill>
                      <a:prstDash val="solid"/>
                    </a:lnT>
                    <a:lnB w="28575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293043"/>
              </p:ext>
            </p:extLst>
          </p:nvPr>
        </p:nvGraphicFramePr>
        <p:xfrm>
          <a:off x="155575" y="3861049"/>
          <a:ext cx="8802168" cy="936103"/>
        </p:xfrm>
        <a:graphic>
          <a:graphicData uri="http://schemas.openxmlformats.org/drawingml/2006/table">
            <a:tbl>
              <a:tblPr/>
              <a:tblGrid>
                <a:gridCol w="8802168"/>
              </a:tblGrid>
              <a:tr h="936103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28575" cmpd="sng">
                      <a:solidFill>
                        <a:srgbClr val="FF0000"/>
                      </a:solidFill>
                      <a:prstDash val="solid"/>
                    </a:lnL>
                    <a:lnR w="28575" cmpd="sng">
                      <a:solidFill>
                        <a:srgbClr val="FF0000"/>
                      </a:solidFill>
                      <a:prstDash val="solid"/>
                    </a:lnR>
                    <a:lnT w="28575" cmpd="sng">
                      <a:solidFill>
                        <a:srgbClr val="FF0000"/>
                      </a:solidFill>
                      <a:prstDash val="solid"/>
                    </a:lnT>
                    <a:lnB w="28575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8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DB2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9474-0B69-4735-BA03-BCA3A997AF0F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13" name="AutoShape 8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" name="AutoShape 10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6" name="AutoShape 12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7" name="AutoShape 14" descr="http://www.photo-dictionary.com/photofiles/list/7118/9502coffee_bea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27" name="Group 26"/>
          <p:cNvGrpSpPr/>
          <p:nvPr/>
        </p:nvGrpSpPr>
        <p:grpSpPr>
          <a:xfrm>
            <a:off x="4572000" y="5301208"/>
            <a:ext cx="1321653" cy="998511"/>
            <a:chOff x="1619672" y="3775483"/>
            <a:chExt cx="2171700" cy="1539281"/>
          </a:xfrm>
        </p:grpSpPr>
        <p:sp>
          <p:nvSpPr>
            <p:cNvPr id="34" name="Oval 33"/>
            <p:cNvSpPr/>
            <p:nvPr/>
          </p:nvSpPr>
          <p:spPr>
            <a:xfrm>
              <a:off x="1968500" y="3775483"/>
              <a:ext cx="1473200" cy="1488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5" name="Picture 6" descr="http://www.corba.org/images/logos/CORBAvert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92"/>
            <a:stretch/>
          </p:blipFill>
          <p:spPr bwMode="auto">
            <a:xfrm>
              <a:off x="1619672" y="3775483"/>
              <a:ext cx="2171700" cy="153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15" descr="\\chca6022.eur.beluni.net\a179048$\Desktop\9502coffee_bean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5E5E5E"/>
              </a:clrFrom>
              <a:clrTo>
                <a:srgbClr val="5E5E5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89" b="77634" l="19286" r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17530" r="31471" b="24687"/>
          <a:stretch/>
        </p:blipFill>
        <p:spPr bwMode="auto">
          <a:xfrm>
            <a:off x="2206342" y="5301208"/>
            <a:ext cx="128553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7" descr="http://icons.iconarchive.com/icons/harwen/simple/256/Settings-ic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120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5994726" y="5301207"/>
            <a:ext cx="881530" cy="981579"/>
            <a:chOff x="539551" y="4725144"/>
            <a:chExt cx="1392697" cy="1413360"/>
          </a:xfrm>
          <a:solidFill>
            <a:schemeClr val="accent1"/>
          </a:solidFill>
        </p:grpSpPr>
        <p:sp>
          <p:nvSpPr>
            <p:cNvPr id="43" name="Folded Corner 42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0260" y="5250241"/>
              <a:ext cx="689169" cy="38321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IMS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020272" y="5300416"/>
            <a:ext cx="881530" cy="981579"/>
            <a:chOff x="539551" y="4725144"/>
            <a:chExt cx="1392697" cy="141336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6" name="Folded Corner 45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0261" y="5240215"/>
              <a:ext cx="801417" cy="44316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PL/I</a:t>
              </a:r>
              <a:endParaRPr lang="de-C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48" name="Picture 2" descr="http://upload.wikimedia.org/wikipedia/de/9/95/Internet_Explorer_9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229200"/>
            <a:ext cx="1096872" cy="10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242198" y="5301207"/>
            <a:ext cx="881530" cy="981579"/>
            <a:chOff x="539551" y="4725144"/>
            <a:chExt cx="1392697" cy="1413360"/>
          </a:xfrm>
          <a:solidFill>
            <a:srgbClr val="F8C48B"/>
          </a:solidFill>
        </p:grpSpPr>
        <p:sp>
          <p:nvSpPr>
            <p:cNvPr id="50" name="Folded Corner 49"/>
            <p:cNvSpPr/>
            <p:nvPr/>
          </p:nvSpPr>
          <p:spPr>
            <a:xfrm rot="10800000">
              <a:off x="539551" y="4725144"/>
              <a:ext cx="1392697" cy="1413360"/>
            </a:xfrm>
            <a:prstGeom prst="foldedCorne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59791" y="5238368"/>
              <a:ext cx="731169" cy="3988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91867E"/>
                </a:buClr>
              </a:pPr>
              <a:r>
                <a:rPr lang="de-C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JSF</a:t>
              </a:r>
              <a:endParaRPr lang="de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52" name="Flowchart: Magnetic Disk 51"/>
          <p:cNvSpPr/>
          <p:nvPr/>
        </p:nvSpPr>
        <p:spPr>
          <a:xfrm>
            <a:off x="8018826" y="5300416"/>
            <a:ext cx="873654" cy="1004903"/>
          </a:xfrm>
          <a:prstGeom prst="flowChartMagneticDisk">
            <a:avLst/>
          </a:prstGeom>
          <a:solidFill>
            <a:srgbClr val="F8C48B"/>
          </a:solidFill>
          <a:ln w="28575">
            <a:solidFill>
              <a:srgbClr val="C23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DB2</a:t>
            </a:r>
            <a:endParaRPr lang="de-CH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250824" y="1340767"/>
            <a:ext cx="8640000" cy="3600301"/>
          </a:xfrm>
          <a:prstGeom prst="rect">
            <a:avLst/>
          </a:prstGeom>
          <a:solidFill>
            <a:srgbClr val="FFE9A8"/>
          </a:solidFill>
          <a:ln>
            <a:solidFill>
              <a:srgbClr val="C23841"/>
            </a:solidFill>
          </a:ln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91867E"/>
              </a:buClr>
              <a:buFont typeface="Credit Suisse Type Light" pitchFamily="34" charset="0"/>
              <a:buChar char="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spcBef>
                <a:spcPct val="20000"/>
              </a:spcBef>
              <a:buFont typeface="Credit Suisse Type Light" pitchFamily="34" charset="0"/>
              <a:buChar char="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ct val="20000"/>
              </a:spcBef>
              <a:buClr>
                <a:srgbClr val="91867E"/>
              </a:buClr>
              <a:buFont typeface="Credit Suisse Type Light" pitchFamily="34" charset="0"/>
              <a:buChar char="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8288" algn="l" defTabSz="914400" rtl="0" eaLnBrk="1" latinLnBrk="0" hangingPunct="1">
              <a:spcBef>
                <a:spcPct val="20000"/>
              </a:spcBef>
              <a:buClr>
                <a:srgbClr val="91867E"/>
              </a:buClr>
              <a:buFont typeface="Credit Suisse Type Light" pitchFamily="34" charset="0"/>
              <a:buChar char="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8525" indent="-898525">
              <a:buNone/>
            </a:pP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  EXEC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SQL</a:t>
            </a:r>
          </a:p>
          <a:p>
            <a:pPr marL="898525" indent="-898525"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DECLARE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CURAT </a:t>
            </a: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CURSOR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FOR</a:t>
            </a:r>
          </a:p>
          <a:p>
            <a:pPr marL="898525" indent="-898525">
              <a:buNone/>
            </a:pP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898525" indent="-898525"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de-CH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A.ANTWORT</a:t>
            </a:r>
          </a:p>
          <a:p>
            <a:pPr marL="898525" indent="-898525">
              <a:buNone/>
            </a:pP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,</a:t>
            </a:r>
            <a:r>
              <a:rPr lang="de-CH" sz="12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Ta.DATUM</a:t>
            </a:r>
            <a:endParaRPr lang="de-CH" sz="12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898525" indent="-898525">
              <a:buNone/>
            </a:pP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de-CH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FROM 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ANTWORT A</a:t>
            </a:r>
          </a:p>
          <a:p>
            <a:pPr marL="898525" indent="-898525">
              <a:buNone/>
            </a:pP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de-CH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INNER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TEXTANTWORT </a:t>
            </a:r>
            <a:r>
              <a:rPr lang="de-CH" sz="12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Ta</a:t>
            </a:r>
            <a:endParaRPr lang="de-CH" sz="12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898525" indent="-898525">
              <a:buNone/>
            </a:pPr>
            <a:endParaRPr lang="de-CH" sz="12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898525" indent="-898525">
              <a:buNone/>
            </a:pP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ON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Ta.FK_ANTWORT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A.</a:t>
            </a:r>
            <a:r>
              <a:rPr lang="en-US" sz="12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ID</a:t>
            </a:r>
          </a:p>
          <a:p>
            <a:pPr marL="898525" indent="-898525"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2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WHERE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A.FK_FRAGE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:</a:t>
            </a:r>
            <a:r>
              <a:rPr lang="en-US" sz="12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idHelper</a:t>
            </a:r>
            <a:r>
              <a:rPr lang="de-CH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de-CH" sz="12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C:\Users\A179099\Pictures\New Picture.bmp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4784524" cy="24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 der IT Lehre: Übersicht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DE9E-7C2A-4C6C-BDB9-79FA30B9A344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3624" y="1316721"/>
            <a:ext cx="8640957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de-CH" sz="2400" b="1" dirty="0" smtClean="0"/>
              <a:t>Basisausbildung</a:t>
            </a:r>
            <a:endParaRPr lang="de-CH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53623" y="2540857"/>
            <a:ext cx="8638270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de-CH" sz="2400" b="1" dirty="0" smtClean="0"/>
              <a:t>1. Einsatz</a:t>
            </a:r>
            <a:br>
              <a:rPr lang="de-CH" sz="2400" b="1" dirty="0" smtClean="0"/>
            </a:br>
            <a:r>
              <a:rPr lang="de-CH" sz="2400" dirty="0" smtClean="0"/>
              <a:t>PL/I auf Mainframe</a:t>
            </a:r>
            <a:endParaRPr lang="de-CH" sz="2400" dirty="0"/>
          </a:p>
        </p:txBody>
      </p:sp>
      <p:sp>
        <p:nvSpPr>
          <p:cNvPr id="9" name="Rectangle 8"/>
          <p:cNvSpPr/>
          <p:nvPr/>
        </p:nvSpPr>
        <p:spPr>
          <a:xfrm>
            <a:off x="253622" y="3787840"/>
            <a:ext cx="8640960" cy="1134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de-CH" sz="2400" b="1" dirty="0" smtClean="0"/>
              <a:t>2. Einsatz</a:t>
            </a: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2400" dirty="0" smtClean="0"/>
              <a:t>Java</a:t>
            </a:r>
            <a:endParaRPr lang="de-CH" sz="2400" dirty="0"/>
          </a:p>
        </p:txBody>
      </p:sp>
      <p:sp>
        <p:nvSpPr>
          <p:cNvPr id="10" name="Rectangle 9"/>
          <p:cNvSpPr/>
          <p:nvPr/>
        </p:nvSpPr>
        <p:spPr>
          <a:xfrm>
            <a:off x="251520" y="5013176"/>
            <a:ext cx="8640960" cy="1134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de-CH" sz="2400" b="1" dirty="0"/>
              <a:t>3</a:t>
            </a:r>
            <a:r>
              <a:rPr lang="de-CH" sz="2400" b="1" dirty="0" smtClean="0"/>
              <a:t>. Einsatz</a:t>
            </a: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2400" dirty="0" smtClean="0"/>
              <a:t>Wahl: PL/I oder Java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4416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3890-5332-4197-8ADE-AEBF6F378C6F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pic>
        <p:nvPicPr>
          <p:cNvPr id="7" name="Picture 2" descr="\\chca6001.eur.beluni.net\a175913$\Desktop\Fallstudie_Projekt_Umfrage\Fallstudie_Projekt_Umfrage\Design\Logo\icon_crop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72" y="764704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 der IT Lehre: Informatik in der Santis Training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Websiten</a:t>
            </a:r>
            <a:r>
              <a:rPr lang="de-CH" dirty="0"/>
              <a:t> </a:t>
            </a:r>
            <a:r>
              <a:rPr lang="de-CH" dirty="0" smtClean="0"/>
              <a:t>erstellen (XHTML, CSS, JavaScript)</a:t>
            </a:r>
          </a:p>
          <a:p>
            <a:r>
              <a:rPr lang="de-CH" dirty="0" smtClean="0"/>
              <a:t>Jackson Structured </a:t>
            </a:r>
            <a:r>
              <a:rPr lang="de-CH" dirty="0" err="1" smtClean="0"/>
              <a:t>Programming</a:t>
            </a:r>
            <a:endParaRPr lang="de-CH" dirty="0" smtClean="0"/>
          </a:p>
          <a:p>
            <a:r>
              <a:rPr lang="de-CH" dirty="0" smtClean="0"/>
              <a:t>PL/I, DB2, JCL</a:t>
            </a:r>
          </a:p>
          <a:p>
            <a:r>
              <a:rPr lang="de-CH" dirty="0" smtClean="0"/>
              <a:t>Fallstudien</a:t>
            </a:r>
          </a:p>
          <a:p>
            <a:r>
              <a:rPr lang="de-CH" dirty="0" smtClean="0"/>
              <a:t>Java</a:t>
            </a:r>
          </a:p>
          <a:p>
            <a:pPr lvl="1"/>
            <a:r>
              <a:rPr lang="de-CH" dirty="0" smtClean="0"/>
              <a:t>Grundlagen (OO, Sun Java Certified </a:t>
            </a:r>
            <a:r>
              <a:rPr lang="de-CH" dirty="0" err="1" smtClean="0"/>
              <a:t>Programmer</a:t>
            </a:r>
            <a:r>
              <a:rPr lang="de-CH" dirty="0" smtClean="0"/>
              <a:t>)</a:t>
            </a:r>
          </a:p>
          <a:p>
            <a:pPr lvl="1"/>
            <a:r>
              <a:rPr lang="de-CH" dirty="0" smtClean="0"/>
              <a:t>Swing GUIs</a:t>
            </a:r>
          </a:p>
          <a:p>
            <a:pPr lvl="1"/>
            <a:r>
              <a:rPr lang="de-CH" dirty="0" err="1" smtClean="0"/>
              <a:t>Algorithmik</a:t>
            </a:r>
            <a:r>
              <a:rPr lang="de-CH" dirty="0" smtClean="0"/>
              <a:t>, Rekursion, </a:t>
            </a:r>
            <a:r>
              <a:rPr lang="de-CH" dirty="0" err="1" smtClean="0"/>
              <a:t>Reflection</a:t>
            </a:r>
            <a:r>
              <a:rPr lang="de-CH" dirty="0" smtClean="0"/>
              <a:t>, Multithreading…</a:t>
            </a:r>
          </a:p>
          <a:p>
            <a:pPr lvl="1"/>
            <a:r>
              <a:rPr lang="de-CH" dirty="0" smtClean="0"/>
              <a:t>J2EE (EJB), JSP, CORBA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3EA2-3D72-4F1C-8FA5-E730A3173085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 der IT Lehre: Praxiseinsätze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3 einjährige Einsätze</a:t>
            </a:r>
          </a:p>
          <a:p>
            <a:r>
              <a:rPr lang="de-CH" dirty="0" smtClean="0"/>
              <a:t>Verschiedene CS-Bereiche</a:t>
            </a:r>
          </a:p>
          <a:p>
            <a:pPr lvl="1"/>
            <a:r>
              <a:rPr lang="de-CH" dirty="0" smtClean="0"/>
              <a:t>Zahlungsverkehr</a:t>
            </a:r>
          </a:p>
          <a:p>
            <a:pPr lvl="1"/>
            <a:r>
              <a:rPr lang="de-CH" dirty="0" smtClean="0"/>
              <a:t>Wertschriften</a:t>
            </a:r>
          </a:p>
          <a:p>
            <a:pPr lvl="1"/>
            <a:r>
              <a:rPr lang="de-CH" dirty="0" smtClean="0"/>
              <a:t>Domainarchitektur</a:t>
            </a:r>
          </a:p>
          <a:p>
            <a:pPr lvl="1"/>
            <a:r>
              <a:rPr lang="de-CH" dirty="0" smtClean="0"/>
              <a:t>…</a:t>
            </a:r>
          </a:p>
          <a:p>
            <a:r>
              <a:rPr lang="de-CH" dirty="0" smtClean="0"/>
              <a:t>Verschiedene Standorte</a:t>
            </a:r>
          </a:p>
          <a:p>
            <a:pPr lvl="1"/>
            <a:r>
              <a:rPr lang="de-CH" dirty="0" smtClean="0"/>
              <a:t>CS Tower</a:t>
            </a:r>
          </a:p>
          <a:p>
            <a:pPr lvl="1"/>
            <a:r>
              <a:rPr lang="de-CH" dirty="0" smtClean="0"/>
              <a:t>UH</a:t>
            </a:r>
          </a:p>
          <a:p>
            <a:pPr lvl="1"/>
            <a:r>
              <a:rPr lang="de-CH" dirty="0" smtClean="0"/>
              <a:t>Horgen</a:t>
            </a:r>
          </a:p>
          <a:p>
            <a:pPr lvl="1"/>
            <a:r>
              <a:rPr lang="de-CH" dirty="0" smtClean="0"/>
              <a:t>Zollstrasse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1969-6AAB-4F1A-96A8-1CD0F9A56008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Ablauf der IT Lehre:</a:t>
            </a:r>
          </a:p>
          <a:p>
            <a:r>
              <a:rPr lang="de-CH" dirty="0" smtClean="0"/>
              <a:t>Schulischer Teil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CD44-C83F-439E-A90C-E66D5D22679D}" type="datetime1">
              <a:rPr lang="de-CH" smtClean="0"/>
              <a:t>17.10.2012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 der IT Lehre: Schulischer Teil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BD50-F74A-43DA-B457-7722EB83B69A}" type="datetime1">
              <a:rPr lang="de-CH" smtClean="0"/>
              <a:t>17.10.2012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Lernende, KFDX 13</a:t>
            </a: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251520" y="2132859"/>
            <a:ext cx="4248472" cy="56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CH" b="1" dirty="0" smtClean="0"/>
              <a:t>Berufsmaturitätsschule</a:t>
            </a:r>
            <a:endParaRPr lang="de-CH" dirty="0"/>
          </a:p>
        </p:txBody>
      </p:sp>
      <p:sp>
        <p:nvSpPr>
          <p:cNvPr id="7" name="Rectangle 9"/>
          <p:cNvSpPr/>
          <p:nvPr/>
        </p:nvSpPr>
        <p:spPr>
          <a:xfrm>
            <a:off x="4651623" y="2132856"/>
            <a:ext cx="4241668" cy="56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CH" b="1" dirty="0" smtClean="0"/>
              <a:t>Allgemeinbildender Unterricht</a:t>
            </a:r>
            <a:endParaRPr lang="de-CH" dirty="0"/>
          </a:p>
        </p:txBody>
      </p:sp>
      <p:sp>
        <p:nvSpPr>
          <p:cNvPr id="9" name="Geschweifte Klammer rechts 8"/>
          <p:cNvSpPr/>
          <p:nvPr/>
        </p:nvSpPr>
        <p:spPr>
          <a:xfrm rot="16200000">
            <a:off x="4298568" y="-2454252"/>
            <a:ext cx="540060" cy="863415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/>
          <p:cNvSpPr txBox="1"/>
          <p:nvPr/>
        </p:nvSpPr>
        <p:spPr>
          <a:xfrm>
            <a:off x="3812514" y="1173887"/>
            <a:ext cx="151216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r>
              <a:rPr lang="de-CH" sz="2200" dirty="0" smtClean="0"/>
              <a:t>Berufsschule</a:t>
            </a:r>
            <a:endParaRPr lang="de-CH" sz="2200" dirty="0"/>
          </a:p>
        </p:txBody>
      </p:sp>
      <p:sp>
        <p:nvSpPr>
          <p:cNvPr id="12" name="Rectangle 6"/>
          <p:cNvSpPr/>
          <p:nvPr/>
        </p:nvSpPr>
        <p:spPr>
          <a:xfrm>
            <a:off x="251520" y="2780928"/>
            <a:ext cx="8634156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de-CH" sz="3200" b="1" dirty="0" smtClean="0"/>
              <a:t>Informatik- / Bankfachmodule</a:t>
            </a:r>
            <a:endParaRPr lang="de-CH" sz="3200" dirty="0" smtClean="0"/>
          </a:p>
        </p:txBody>
      </p:sp>
      <p:sp>
        <p:nvSpPr>
          <p:cNvPr id="13" name="Rectangle 6"/>
          <p:cNvSpPr/>
          <p:nvPr/>
        </p:nvSpPr>
        <p:spPr>
          <a:xfrm>
            <a:off x="259135" y="4005064"/>
            <a:ext cx="8634156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de-CH" sz="3200" b="1" dirty="0" smtClean="0"/>
              <a:t>Santis</a:t>
            </a:r>
            <a:endParaRPr lang="de-CH" sz="3200" dirty="0" smtClean="0"/>
          </a:p>
        </p:txBody>
      </p:sp>
      <p:sp>
        <p:nvSpPr>
          <p:cNvPr id="14" name="Rectangle 6"/>
          <p:cNvSpPr/>
          <p:nvPr/>
        </p:nvSpPr>
        <p:spPr>
          <a:xfrm>
            <a:off x="260070" y="5229200"/>
            <a:ext cx="8634156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de-CH" sz="3200" b="1" dirty="0" smtClean="0"/>
              <a:t>Betrieb</a:t>
            </a:r>
            <a:endParaRPr lang="de-CH" sz="3200" dirty="0" smtClean="0"/>
          </a:p>
        </p:txBody>
      </p:sp>
      <p:pic>
        <p:nvPicPr>
          <p:cNvPr id="1026" name="Picture 2" descr="http://www.alisearch.ch/content/address/100001_BZZ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63" y="2132859"/>
            <a:ext cx="9525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lisearch.ch/content/address/100001_BZZ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3688"/>
            <a:ext cx="928489" cy="5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c-point.com/sites/default/files/styles/img200px/public/CYP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76" y="3073803"/>
            <a:ext cx="952500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ntwicklerey.ch/Portals/0/Santis%20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35" y="4297939"/>
            <a:ext cx="920874" cy="5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newest Credit Suisse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r="10979"/>
          <a:stretch/>
        </p:blipFill>
        <p:spPr bwMode="auto">
          <a:xfrm>
            <a:off x="259135" y="5517232"/>
            <a:ext cx="92087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>
            <a:off x="107504" y="3933056"/>
            <a:ext cx="8933205" cy="2455763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35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redit Suisse 1">
      <a:dk1>
        <a:sysClr val="windowText" lastClr="000000"/>
      </a:dk1>
      <a:lt1>
        <a:sysClr val="window" lastClr="FFFFFF"/>
      </a:lt1>
      <a:dk2>
        <a:srgbClr val="166C86"/>
      </a:dk2>
      <a:lt2>
        <a:srgbClr val="EEECE1"/>
      </a:lt2>
      <a:accent1>
        <a:srgbClr val="255B89"/>
      </a:accent1>
      <a:accent2>
        <a:srgbClr val="AAA19A"/>
      </a:accent2>
      <a:accent3>
        <a:srgbClr val="A6CCD6"/>
      </a:accent3>
      <a:accent4>
        <a:srgbClr val="56A2B9"/>
      </a:accent4>
      <a:accent5>
        <a:srgbClr val="C8C1BC"/>
      </a:accent5>
      <a:accent6>
        <a:srgbClr val="003868"/>
      </a:accent6>
      <a:hlink>
        <a:srgbClr val="0000FF"/>
      </a:hlink>
      <a:folHlink>
        <a:srgbClr val="800080"/>
      </a:folHlink>
    </a:clrScheme>
    <a:fontScheme name="CS 1">
      <a:majorFont>
        <a:latin typeface="Credit Suisse Type Light"/>
        <a:ea typeface=""/>
        <a:cs typeface=""/>
        <a:font script="Kore" typeface="Credit Suisse Type Kor Roman"/>
        <a:font script="Arab" typeface="Credit Suisse Type Arabic Light"/>
        <a:font script="Cyrl" typeface="Credit Suisse Type Light"/>
        <a:font script="Deva" typeface="Credit Suisse Type Deva Light"/>
        <a:font script="Grek" typeface="Credit Suisse Type Light"/>
        <a:font script="Hans" typeface="Credit Suisse Type SCh Light"/>
        <a:font script="Hant" typeface="Credit Suisse Type TCh Light"/>
        <a:font script="Jpan" typeface="Credit Suisse Type Jap Light"/>
        <a:font script="Thai" typeface="Credit Suisse Type Thai Light"/>
      </a:majorFont>
      <a:minorFont>
        <a:latin typeface="Credit Suisse Type Light"/>
        <a:ea typeface=""/>
        <a:cs typeface=""/>
        <a:font script="Kore" typeface="Credit Suisse Type Kor Roman"/>
        <a:font script="Arab" typeface="Credit Suisse Type Arabic Light"/>
        <a:font script="Cyrl" typeface="Credit Suisse Type Light"/>
        <a:font script="Deva" typeface="Credit Suisse Type Deva Light"/>
        <a:font script="Grek" typeface="Credit Suisse Type Light"/>
        <a:font script="Hans" typeface="Credit Suisse Type SCh Light"/>
        <a:font script="Hant" typeface="Credit Suisse Type TCh Light"/>
        <a:font script="Jpan" typeface="Credit Suisse Type Jap Light"/>
        <a:font script="Thai" typeface="Credit Suisse Type Thai Light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342900" indent="-342900">
          <a:buClr>
            <a:srgbClr val="91867E"/>
          </a:buClr>
          <a:buFont typeface="Credit Suisse Type Light" pitchFamily="34" charset="0"/>
          <a:buChar char=""/>
          <a:defRPr sz="2200" dirty="0"/>
        </a:defPPr>
      </a:lstStyle>
    </a:txDef>
  </a:objectDefaults>
  <a:extraClrSchemeLst/>
  <a:custClrLst>
    <a:custClr name="Purple 1">
      <a:srgbClr val="92499E"/>
    </a:custClr>
    <a:custClr name="Green 1">
      <a:srgbClr val="898000"/>
    </a:custClr>
    <a:custClr name="Yellow 1">
      <a:srgbClr val="FFC726"/>
    </a:custClr>
    <a:custClr name="Orange 1">
      <a:srgbClr val="F49C3E"/>
    </a:custClr>
    <a:custClr name="Red 1">
      <a:srgbClr val="9D0E2D"/>
    </a:custClr>
    <a:custClr name="Purple 2">
      <a:srgbClr val="A86DB1"/>
    </a:custClr>
    <a:custClr name="Green 2">
      <a:srgbClr val="B1A82F"/>
    </a:custClr>
    <a:custClr name="Yellow 2">
      <a:srgbClr val="FFD251"/>
    </a:custClr>
    <a:custClr name="Orange 2">
      <a:srgbClr val="F6B065"/>
    </a:custClr>
    <a:custClr name="Red 2">
      <a:srgbClr val="C23841"/>
    </a:custClr>
    <a:custClr name="Purple 3">
      <a:srgbClr val="BE92C5"/>
    </a:custClr>
    <a:custClr name="Green 3">
      <a:srgbClr val="D7D17B"/>
    </a:custClr>
    <a:custClr name="Yellow 3">
      <a:srgbClr val="FFDD7D"/>
    </a:custClr>
    <a:custClr name="Orange 3">
      <a:srgbClr val="F8C48B"/>
    </a:custClr>
    <a:custClr name="Red 3">
      <a:srgbClr val="DE7572"/>
    </a:custClr>
    <a:custClr name="Purple 4">
      <a:srgbClr val="D3B6D8"/>
    </a:custClr>
    <a:custClr name="Green 4">
      <a:srgbClr val="E9E6B9"/>
    </a:custClr>
    <a:custClr name="Yellow 4">
      <a:srgbClr val="FFE9A8"/>
    </a:custClr>
    <a:custClr name="Orange 4">
      <a:srgbClr val="FBD7B2"/>
    </a:custClr>
    <a:custClr name="Red 4">
      <a:srgbClr val="EBB7B6"/>
    </a:custClr>
    <a:custClr name="Corporate Gray">
      <a:srgbClr val="91867E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1666</Words>
  <Application>Microsoft Office PowerPoint</Application>
  <PresentationFormat>Bildschirmpräsentation (4:3)</PresentationFormat>
  <Paragraphs>515</Paragraphs>
  <Slides>50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1" baseType="lpstr">
      <vt:lpstr>Default Theme</vt:lpstr>
      <vt:lpstr>Questionmark</vt:lpstr>
      <vt:lpstr>Agenda</vt:lpstr>
      <vt:lpstr>PowerPoint-Präsentation</vt:lpstr>
      <vt:lpstr>Ablauf der IT Lehre: Beruflicher Teil</vt:lpstr>
      <vt:lpstr>Ablauf der IT Lehre: Übersicht</vt:lpstr>
      <vt:lpstr>Ablauf der IT Lehre: Informatik in der Santis Training</vt:lpstr>
      <vt:lpstr>Ablauf der IT Lehre: Praxiseinsätze</vt:lpstr>
      <vt:lpstr>PowerPoint-Präsentation</vt:lpstr>
      <vt:lpstr>Ablauf der IT Lehre: Schulischer Teil</vt:lpstr>
      <vt:lpstr>Ablauf der IT Lehre: Berufsmaturitätsschule (BMS)</vt:lpstr>
      <vt:lpstr>Ablauf der IT Lehre: Allgemeinbildung (ABU)</vt:lpstr>
      <vt:lpstr>Ablauf der IT Lehre: Informatikmodule</vt:lpstr>
      <vt:lpstr>Ablauf der IT Lehre: Ausbildung Bankwesen</vt:lpstr>
      <vt:lpstr>PowerPoint-Präsentation</vt:lpstr>
      <vt:lpstr>PowerPoint-Präsentation</vt:lpstr>
      <vt:lpstr>Fallstudie 1: Konzept</vt:lpstr>
      <vt:lpstr>HTML-Prototyp: Startscreen</vt:lpstr>
      <vt:lpstr>HTML-Prototyp: Textfrage beantworten</vt:lpstr>
      <vt:lpstr>HTML-Prototyp: Umfrage beantworten</vt:lpstr>
      <vt:lpstr>HTML-Prototyp: Liste / Suche</vt:lpstr>
      <vt:lpstr>PowerPoint-Präsentation</vt:lpstr>
      <vt:lpstr>Fallstudie 2: Umsetzung Java-Prototyp</vt:lpstr>
      <vt:lpstr>Java-Prototyp</vt:lpstr>
      <vt:lpstr>Java-Prototyp: Startscreen</vt:lpstr>
      <vt:lpstr>Java-Prototyp: Textfrage beantworten</vt:lpstr>
      <vt:lpstr>Prototyp: Umfrage beantworten</vt:lpstr>
      <vt:lpstr>Java-Prototyp: Umfrageergebnis</vt:lpstr>
      <vt:lpstr>Java-Prototyp: Liste aller Fragen</vt:lpstr>
      <vt:lpstr>Java-Prototyp: Suche</vt:lpstr>
      <vt:lpstr>PowerPoint-Präsentation</vt:lpstr>
      <vt:lpstr>Fallstudie 3: Realisierung CS Umfeld</vt:lpstr>
      <vt:lpstr>Verbindung zwischen 2 Umgebungen</vt:lpstr>
      <vt:lpstr>Was ist CORBA</vt:lpstr>
      <vt:lpstr>Definition Schnittstelle</vt:lpstr>
      <vt:lpstr>Testing HOST</vt:lpstr>
      <vt:lpstr>PowerPoint-Präsentation</vt:lpstr>
      <vt:lpstr>Aufbau der Infrastruktur</vt:lpstr>
      <vt:lpstr>PowerPoint-Präsentation</vt:lpstr>
      <vt:lpstr>Browser</vt:lpstr>
      <vt:lpstr>Browser</vt:lpstr>
      <vt:lpstr>Browser</vt:lpstr>
      <vt:lpstr>JSF/XHTML</vt:lpstr>
      <vt:lpstr>Java Bean</vt:lpstr>
      <vt:lpstr>Anbindung Corba Service</vt:lpstr>
      <vt:lpstr>CORBA</vt:lpstr>
      <vt:lpstr>IMS</vt:lpstr>
      <vt:lpstr>PL/I</vt:lpstr>
      <vt:lpstr>PL/I</vt:lpstr>
      <vt:lpstr>DB2</vt:lpstr>
      <vt:lpstr>PowerPoint-Präsentation</vt:lpstr>
    </vt:vector>
  </TitlesOfParts>
  <Company>Credit Suisse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Questionmark</dc:title>
  <dc:creator>Albrecht Simon (KGOA 322)</dc:creator>
  <cp:lastModifiedBy>Wong Mike (KSXK 43)</cp:lastModifiedBy>
  <cp:revision>147</cp:revision>
  <dcterms:created xsi:type="dcterms:W3CDTF">2012-09-11T07:10:45Z</dcterms:created>
  <dcterms:modified xsi:type="dcterms:W3CDTF">2012-10-17T12:10:25Z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62690995</vt:i4>
  </property>
  <property fmtid="{D5CDD505-2E9C-101B-9397-08002B2CF9AE}" pid="3" name="_NewReviewCycle">
    <vt:lpwstr/>
  </property>
  <property fmtid="{D5CDD505-2E9C-101B-9397-08002B2CF9AE}" pid="4" name="_EmailSubject">
    <vt:lpwstr>Weather-App</vt:lpwstr>
  </property>
  <property fmtid="{D5CDD505-2E9C-101B-9397-08002B2CF9AE}" pid="5" name="_AuthorEmail">
    <vt:lpwstr>mike.y.wong@credit-suisse.com</vt:lpwstr>
  </property>
  <property fmtid="{D5CDD505-2E9C-101B-9397-08002B2CF9AE}" pid="6" name="_AuthorEmailDisplayName">
    <vt:lpwstr>Wong Mike (KFHE 652)</vt:lpwstr>
  </property>
</Properties>
</file>