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428" r:id="rId1"/>
  </p:sldMasterIdLst>
  <p:notesMasterIdLst>
    <p:notesMasterId r:id="rId54"/>
  </p:notesMasterIdLst>
  <p:handoutMasterIdLst>
    <p:handoutMasterId r:id="rId55"/>
  </p:handoutMasterIdLst>
  <p:sldIdLst>
    <p:sldId id="272" r:id="rId2"/>
    <p:sldId id="325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59" r:id="rId11"/>
    <p:sldId id="266" r:id="rId12"/>
    <p:sldId id="304" r:id="rId13"/>
    <p:sldId id="305" r:id="rId14"/>
    <p:sldId id="306" r:id="rId15"/>
    <p:sldId id="270" r:id="rId16"/>
    <p:sldId id="269" r:id="rId17"/>
    <p:sldId id="267" r:id="rId18"/>
    <p:sldId id="310" r:id="rId19"/>
    <p:sldId id="327" r:id="rId20"/>
    <p:sldId id="326" r:id="rId21"/>
    <p:sldId id="299" r:id="rId22"/>
    <p:sldId id="301" r:id="rId23"/>
    <p:sldId id="284" r:id="rId24"/>
    <p:sldId id="286" r:id="rId25"/>
    <p:sldId id="288" r:id="rId26"/>
    <p:sldId id="289" r:id="rId27"/>
    <p:sldId id="290" r:id="rId28"/>
    <p:sldId id="292" r:id="rId29"/>
    <p:sldId id="293" r:id="rId30"/>
    <p:sldId id="295" r:id="rId31"/>
    <p:sldId id="298" r:id="rId32"/>
    <p:sldId id="307" r:id="rId33"/>
    <p:sldId id="309" r:id="rId34"/>
    <p:sldId id="308" r:id="rId35"/>
    <p:sldId id="311" r:id="rId36"/>
    <p:sldId id="312" r:id="rId37"/>
    <p:sldId id="313" r:id="rId38"/>
    <p:sldId id="328" r:id="rId39"/>
    <p:sldId id="314" r:id="rId40"/>
    <p:sldId id="315" r:id="rId41"/>
    <p:sldId id="316" r:id="rId42"/>
    <p:sldId id="317" r:id="rId43"/>
    <p:sldId id="318" r:id="rId44"/>
    <p:sldId id="319" r:id="rId45"/>
    <p:sldId id="321" r:id="rId46"/>
    <p:sldId id="322" r:id="rId47"/>
    <p:sldId id="323" r:id="rId48"/>
    <p:sldId id="324" r:id="rId49"/>
    <p:sldId id="281" r:id="rId50"/>
    <p:sldId id="282" r:id="rId51"/>
    <p:sldId id="303" r:id="rId52"/>
    <p:sldId id="283" r:id="rId53"/>
  </p:sldIdLst>
  <p:sldSz cx="10080625" cy="7559675"/>
  <p:notesSz cx="7559675" cy="10691813"/>
  <p:defaultTextStyle>
    <a:defPPr>
      <a:defRPr lang="de-DE"/>
    </a:defPPr>
    <a:lvl1pPr marL="0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39" autoAdjust="0"/>
    <p:restoredTop sz="79533" autoAdjust="0"/>
  </p:normalViewPr>
  <p:slideViewPr>
    <p:cSldViewPr>
      <p:cViewPr>
        <p:scale>
          <a:sx n="100" d="100"/>
          <a:sy n="100" d="100"/>
        </p:scale>
        <p:origin x="-312" y="24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ACAFC0-B69D-4026-872D-7C62B19D7B4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39992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i-FI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7E12F0F-6C4E-4953-BFFD-91EAEFFE642B}" type="slidenum">
              <a:rPr/>
              <a:pPr lvl="0"/>
              <a:t>‹Nr.›</a:t>
            </a:fld>
            <a:endParaRPr lang="fi-FI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20018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33" marR="0" lvl="0" indent="-215933" defTabSz="914115" rtl="0" fontAlgn="auto" hangingPunct="0">
      <a:lnSpc>
        <a:spcPct val="100000"/>
      </a:lnSpc>
      <a:spcBef>
        <a:spcPts val="0"/>
      </a:spcBef>
      <a:spcAft>
        <a:spcPts val="0"/>
      </a:spcAft>
      <a:buSzPct val="45000"/>
      <a:buFont typeface="StarSymbol"/>
      <a:buChar char="●"/>
      <a:tabLst/>
      <a:defRPr lang="fi-FI" sz="2000" b="0" i="0" u="none" strike="noStrike" kern="0" cap="none" spc="0" baseline="0">
        <a:solidFill>
          <a:srgbClr val="000000"/>
        </a:solidFill>
        <a:uFillTx/>
        <a:latin typeface="Arial" pitchFamily="18"/>
        <a:ea typeface="DejaVu Sans" pitchFamily="2"/>
        <a:cs typeface="DejaVu Sans" pitchFamily="2"/>
      </a:defRPr>
    </a:lvl1pPr>
    <a:lvl2pPr marL="457058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Neuer Version Erscheint Bald --&gt; 7</a:t>
            </a:r>
          </a:p>
          <a:p>
            <a:r>
              <a:rPr lang="de-DE" dirty="0" smtClean="0"/>
              <a:t>Erscheinungsjahr 1995</a:t>
            </a:r>
          </a:p>
          <a:p>
            <a:r>
              <a:rPr lang="de-DE" dirty="0" smtClean="0"/>
              <a:t>Entwickler: Sun Microsystems seit 2010 Tochterfirma von Oracle </a:t>
            </a:r>
            <a:r>
              <a:rPr lang="de-DE" dirty="0" err="1" smtClean="0"/>
              <a:t>Corperation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Idee zuerst</a:t>
            </a:r>
          </a:p>
          <a:p>
            <a:r>
              <a:rPr lang="de-DE" dirty="0" smtClean="0"/>
              <a:t>Für alle </a:t>
            </a:r>
            <a:r>
              <a:rPr lang="de-DE" dirty="0" err="1" smtClean="0"/>
              <a:t>Streams</a:t>
            </a:r>
            <a:endParaRPr lang="de-DE" dirty="0" smtClean="0"/>
          </a:p>
          <a:p>
            <a:r>
              <a:rPr lang="de-DE" dirty="0" err="1" smtClean="0"/>
              <a:t>fr</a:t>
            </a:r>
            <a:r>
              <a:rPr lang="de-DE" dirty="0" smtClean="0"/>
              <a:t> =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FileReader(path</a:t>
            </a:r>
            <a:r>
              <a:rPr lang="de-DE" dirty="0" smtClean="0"/>
              <a:t>) ist initialisiert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Ist vorgesehen</a:t>
            </a:r>
          </a:p>
          <a:p>
            <a:r>
              <a:rPr lang="de-DE" dirty="0" smtClean="0"/>
              <a:t>Kann auch bei Set und </a:t>
            </a:r>
            <a:r>
              <a:rPr lang="de-DE" dirty="0" err="1" smtClean="0"/>
              <a:t>Map</a:t>
            </a:r>
            <a:r>
              <a:rPr lang="de-DE" dirty="0" smtClean="0"/>
              <a:t> angewendet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F653-6938-456C-9BFE-0CC150283332}" type="slidenum">
              <a:rPr lang="de-CH" smtClean="0"/>
              <a:pPr/>
              <a:t>27</a:t>
            </a:fld>
            <a:endParaRPr lang="de-CH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95435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Try catch wurde entfernt</a:t>
            </a:r>
          </a:p>
          <a:p>
            <a:r>
              <a:rPr lang="de-DE" dirty="0" smtClean="0"/>
              <a:t>Zum prüfen von Methoden</a:t>
            </a:r>
          </a:p>
          <a:p>
            <a:r>
              <a:rPr lang="de-DE" dirty="0" err="1" smtClean="0"/>
              <a:t>AssertEquals</a:t>
            </a:r>
            <a:r>
              <a:rPr lang="de-DE" dirty="0" smtClean="0"/>
              <a:t>: soll und ist.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F653-6938-456C-9BFE-0CC150283332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09015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Durch Plugins können</a:t>
            </a:r>
            <a:r>
              <a:rPr lang="de-CH" baseline="0" dirty="0" smtClean="0"/>
              <a:t> auch Programmiersprachen wie PHP und C genutzt werden.</a:t>
            </a:r>
          </a:p>
          <a:p>
            <a:r>
              <a:rPr lang="de-DE" dirty="0" smtClean="0"/>
              <a:t>Entwickler: IBM 2001 --&gt; 2004 wurde </a:t>
            </a:r>
            <a:r>
              <a:rPr lang="de-DE" dirty="0" err="1" smtClean="0"/>
              <a:t>Eclipse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gegründet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EF653-6938-456C-9BFE-0CC150283332}" type="slidenum">
              <a:rPr lang="de-CH" smtClean="0"/>
              <a:pPr/>
              <a:t>29</a:t>
            </a:fld>
            <a:endParaRPr lang="de-CH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91330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Versionsverwaltung</a:t>
            </a:r>
          </a:p>
          <a:p>
            <a:r>
              <a:rPr lang="de-DE" dirty="0" smtClean="0"/>
              <a:t>Alles auf einem </a:t>
            </a:r>
            <a:r>
              <a:rPr lang="de-DE" dirty="0" err="1" smtClean="0"/>
              <a:t>zentrallen</a:t>
            </a:r>
            <a:r>
              <a:rPr lang="de-DE" dirty="0" smtClean="0"/>
              <a:t> Rechner</a:t>
            </a:r>
          </a:p>
          <a:p>
            <a:endParaRPr lang="de-DE" dirty="0" smtClean="0"/>
          </a:p>
          <a:p>
            <a:r>
              <a:rPr lang="de-DE" dirty="0" smtClean="0"/>
              <a:t>An </a:t>
            </a:r>
            <a:r>
              <a:rPr lang="de-DE" dirty="0" err="1" smtClean="0"/>
              <a:t>Reto</a:t>
            </a:r>
            <a:r>
              <a:rPr lang="de-DE" dirty="0" smtClean="0"/>
              <a:t> übergeben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E1979-DF94-4DFB-A72F-ED9B0CCFFA0C}" type="slidenum">
              <a:rPr lang="en-US"/>
              <a:pPr/>
              <a:t>32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599"/>
            <a:ext cx="6048049" cy="481097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4E96E-F304-4F55-9BE6-84457C15A72F}" type="slidenum">
              <a:rPr lang="en-US"/>
              <a:pPr/>
              <a:t>33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600"/>
            <a:ext cx="6048049" cy="47147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3DD9A8-B475-4EE5-BEA2-906FEC1A1154}" type="slidenum">
              <a:rPr lang="en-US"/>
              <a:pPr/>
              <a:t>34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1213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6585" y="5077600"/>
            <a:ext cx="6048049" cy="47147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Ich</a:t>
            </a:r>
            <a:r>
              <a:rPr lang="de-DE" baseline="0" dirty="0" smtClean="0"/>
              <a:t> danke für </a:t>
            </a:r>
            <a:r>
              <a:rPr lang="de-DE" baseline="0" dirty="0" err="1" smtClean="0"/>
              <a:t>ds</a:t>
            </a:r>
            <a:r>
              <a:rPr lang="de-DE" baseline="0" dirty="0" smtClean="0"/>
              <a:t> Wort</a:t>
            </a:r>
          </a:p>
          <a:p>
            <a:pPr>
              <a:buNone/>
            </a:pPr>
            <a:endParaRPr lang="de-DE" baseline="0" dirty="0" smtClean="0"/>
          </a:p>
          <a:p>
            <a:pPr>
              <a:buNone/>
            </a:pPr>
            <a:r>
              <a:rPr lang="de-DE" baseline="0" dirty="0" smtClean="0"/>
              <a:t>Mir sind bim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aglangt</a:t>
            </a:r>
            <a:endParaRPr lang="de-DE" baseline="0" dirty="0" smtClean="0"/>
          </a:p>
          <a:p>
            <a:pPr>
              <a:buNone/>
            </a:pPr>
            <a:endParaRPr lang="de-DE" baseline="0" dirty="0" smtClean="0"/>
          </a:p>
          <a:p>
            <a:pPr>
              <a:buNone/>
            </a:pPr>
            <a:r>
              <a:rPr lang="de-DE" baseline="0" dirty="0" err="1" smtClean="0"/>
              <a:t>Ohni</a:t>
            </a:r>
            <a:r>
              <a:rPr lang="de-DE" baseline="0" dirty="0" smtClean="0"/>
              <a:t> die </a:t>
            </a:r>
            <a:r>
              <a:rPr lang="de-DE" baseline="0" dirty="0" err="1" smtClean="0"/>
              <a:t>Ebeni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wür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ganzi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</a:t>
            </a:r>
            <a:r>
              <a:rPr lang="de-DE" baseline="0" dirty="0" smtClean="0"/>
              <a:t> gar </a:t>
            </a:r>
            <a:r>
              <a:rPr lang="de-DE" baseline="0" dirty="0" err="1" smtClean="0"/>
              <a:t>nüt</a:t>
            </a:r>
            <a:r>
              <a:rPr lang="de-DE" baseline="0" dirty="0" smtClean="0"/>
              <a:t> nütze, will ihr gar </a:t>
            </a:r>
            <a:r>
              <a:rPr lang="de-DE" baseline="0" dirty="0" err="1" smtClean="0"/>
              <a:t>nüt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gseh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würet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Auf diesem Bild</a:t>
            </a:r>
            <a:r>
              <a:rPr lang="de-DE" baseline="0" dirty="0" smtClean="0"/>
              <a:t> sehen Sie einige rote Begriffe, welche mit spitzen Klammern umgeben sind. Diese roten Begriffe sind Schlüsselwörter, welche wir im Webdesign </a:t>
            </a:r>
            <a:r>
              <a:rPr lang="de-DE" baseline="0" dirty="0" err="1" smtClean="0"/>
              <a:t>TAG‘s</a:t>
            </a:r>
            <a:r>
              <a:rPr lang="de-DE" baseline="0" dirty="0" smtClean="0"/>
              <a:t> nennen. Diese Tags gehören zu einer Bestimmten Gruppe von Tags – nämlich zu den HTML-TAGS.</a:t>
            </a:r>
            <a:endParaRPr lang="de-DE" dirty="0" smtClean="0"/>
          </a:p>
          <a:p>
            <a:r>
              <a:rPr lang="de-DE" dirty="0" smtClean="0"/>
              <a:t>HTML ist eine Abkürzung und</a:t>
            </a:r>
            <a:r>
              <a:rPr lang="de-DE" baseline="0" dirty="0" smtClean="0"/>
              <a:t> bedeutet</a:t>
            </a:r>
            <a:r>
              <a:rPr lang="de-DE" dirty="0" smtClean="0"/>
              <a:t> „Hypertext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Markup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r>
              <a:rPr lang="de-DE" baseline="0" dirty="0" smtClean="0"/>
              <a:t>“. Mit dieser Sprache definieren wir Elemente mit Attributen, um Sie als Website im Browser anzeigen zu können. Mithilfe von HTML können diverse Elemente angezeigt werden, wie Formulare, Tabellen und Bilder.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299D-4BCD-1C4A-B48C-B2AD94797F6D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 es viele verschiedene Arten</a:t>
            </a:r>
            <a:r>
              <a:rPr lang="de-DE" baseline="0" dirty="0" smtClean="0"/>
              <a:t> von HTML gibt, benötigen die Browser das </a:t>
            </a:r>
            <a:r>
              <a:rPr lang="de-DE" baseline="0" dirty="0" err="1" smtClean="0"/>
              <a:t>Doctype</a:t>
            </a:r>
            <a:r>
              <a:rPr lang="de-DE" baseline="0" dirty="0" smtClean="0"/>
              <a:t> mit einer Referenz zu deren Dokument-Typ-Deklaration, um die Inhalte nach korrektem Standart anzuzeigen. Das </a:t>
            </a:r>
            <a:r>
              <a:rPr lang="de-DE" baseline="0" dirty="0" err="1" smtClean="0"/>
              <a:t>html-Tag</a:t>
            </a:r>
            <a:r>
              <a:rPr lang="de-DE" baseline="0" dirty="0" smtClean="0"/>
              <a:t> benötigte dazu noch dessen Namensraum definiert.</a:t>
            </a:r>
          </a:p>
          <a:p>
            <a:r>
              <a:rPr lang="de-DE" baseline="0" dirty="0" smtClean="0"/>
              <a:t>Das HTML 5 benötigt keines dieser </a:t>
            </a:r>
            <a:r>
              <a:rPr lang="de-DE" baseline="0" dirty="0" err="1" smtClean="0"/>
              <a:t>DTD‘s</a:t>
            </a:r>
            <a:r>
              <a:rPr lang="de-DE" baseline="0" dirty="0" smtClean="0"/>
              <a:t> mehr, weshalb wir nur noch &lt;!DOCTYPE </a:t>
            </a:r>
            <a:r>
              <a:rPr lang="de-DE" baseline="0" dirty="0" err="1" smtClean="0"/>
              <a:t>html</a:t>
            </a:r>
            <a:r>
              <a:rPr lang="de-DE" baseline="0" dirty="0" smtClean="0"/>
              <a:t>&gt; schreiben müssen.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5299D-4BCD-1C4A-B48C-B2AD94797F6D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Nächster: Fabio / David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12F0F-6C4E-4953-BFFD-91EAEFFE642B}" type="slidenum">
              <a:rPr lang="de-DE" smtClean="0"/>
              <a:pPr lvl="0"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r>
              <a:rPr lang="de-CH" dirty="0" smtClean="0"/>
              <a:t>Ich möchte</a:t>
            </a:r>
            <a:r>
              <a:rPr lang="de-CH" baseline="0" dirty="0" smtClean="0"/>
              <a:t> nun gerne mit dem ersten Referat über unsere Ausbildung innerhalb der Credit Suisse beginnen.</a:t>
            </a:r>
          </a:p>
          <a:p>
            <a:r>
              <a:rPr lang="de-CH" baseline="0" dirty="0" smtClean="0"/>
              <a:t>Sie haben sicher alle bereits Kontakt mit Lehrlingen gehabt und kennen vielleicht das Eine oder Andere.</a:t>
            </a:r>
          </a:p>
          <a:p>
            <a:r>
              <a:rPr lang="de-CH" baseline="0" dirty="0" smtClean="0"/>
              <a:t>In der CS haben wir zwei Instanzen von </a:t>
            </a:r>
            <a:r>
              <a:rPr lang="de-CH" baseline="0" dirty="0" err="1" smtClean="0"/>
              <a:t>Betreuuern</a:t>
            </a:r>
            <a:r>
              <a:rPr lang="de-CH" baseline="0" dirty="0" smtClean="0"/>
              <a:t>, den BB und Lehrmeister...</a:t>
            </a:r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B616B8E-7241-4D5F-9E16-54B6CA0FDFD2}" type="slidenum">
              <a:rPr lang="en-US" smtClean="0"/>
              <a:pPr lvl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00C082-D548-4A5F-8951-0C7BE22093AA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666A5D-34E0-4839-8069-90DC670BAF13}" type="slidenum">
              <a:rPr lang="en-US" smtClean="0"/>
              <a:pPr lvl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C015A9-5302-47E6-B38A-57F21E512E8D}" type="slidenum">
              <a:rPr lang="en-US" smtClean="0"/>
              <a:pPr lvl="0"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3F14BAA-8F19-4AD4-943D-A41BC5DAC4C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pPr lvl="0"/>
            <a:fld id="{ACA77376-8F6A-4173-BF4D-FB7524CDAAC5}" type="slidenum">
              <a:rPr lang="en-US" smtClean="0"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3" r:id="rId3"/>
    <p:sldLayoutId id="2147484435" r:id="rId4"/>
    <p:sldLayoutId id="2147484440" r:id="rId5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gi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MG_3986.JPG"/>
          <p:cNvPicPr>
            <a:picLocks noChangeAspect="1"/>
          </p:cNvPicPr>
          <p:nvPr/>
        </p:nvPicPr>
        <p:blipFill>
          <a:blip r:embed="rId2">
            <a:lum bright="20000" contrast="39000"/>
          </a:blip>
          <a:srcRect t="10721"/>
          <a:stretch>
            <a:fillRect/>
          </a:stretch>
        </p:blipFill>
        <p:spPr>
          <a:xfrm>
            <a:off x="1916112" y="427037"/>
            <a:ext cx="6259512" cy="41909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515464"/>
            <a:ext cx="10080625" cy="2016973"/>
          </a:xfrm>
        </p:spPr>
        <p:txBody>
          <a:bodyPr/>
          <a:lstStyle/>
          <a:p>
            <a:pPr algn="ctr"/>
            <a:r>
              <a:rPr lang="de-CH" dirty="0" smtClean="0"/>
              <a:t>Projekt „</a:t>
            </a:r>
            <a:r>
              <a:rPr lang="de-CH" dirty="0" err="1" smtClean="0"/>
              <a:t>Converter</a:t>
            </a:r>
            <a:r>
              <a:rPr lang="de-CH" dirty="0" smtClean="0"/>
              <a:t>“</a:t>
            </a:r>
            <a:endParaRPr lang="de-CH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05581" y="6237224"/>
            <a:ext cx="8568531" cy="1322451"/>
          </a:xfrm>
          <a:prstGeom prst="rect">
            <a:avLst/>
          </a:prstGeom>
        </p:spPr>
        <p:txBody>
          <a:bodyPr vert="horz" lIns="50397" tIns="50397" rIns="50397" bIns="50397">
            <a:normAutofit/>
          </a:bodyPr>
          <a:lstStyle/>
          <a:p>
            <a:pPr marL="0" marR="70556" lvl="0" indent="0" defTabSz="914400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de-C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Applikationsentwicklung Lernende 2007 Credit Suisse</a:t>
            </a:r>
            <a:endParaRPr kumimoji="0" lang="de-CH" sz="3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19 </a:t>
            </a:r>
            <a:r>
              <a:rPr lang="fi-FI" dirty="0" err="1" smtClean="0"/>
              <a:t>Jahre</a:t>
            </a:r>
            <a:endParaRPr lang="fi-FI" dirty="0" smtClean="0"/>
          </a:p>
          <a:p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smtClean="0"/>
              <a:t>IT </a:t>
            </a:r>
            <a:r>
              <a:rPr lang="fi-FI" dirty="0" err="1" smtClean="0"/>
              <a:t>Security</a:t>
            </a:r>
            <a:endParaRPr lang="fi-FI" dirty="0" smtClean="0"/>
          </a:p>
          <a:p>
            <a:pPr lvl="1"/>
            <a:r>
              <a:rPr lang="fi-FI" dirty="0" err="1" smtClean="0"/>
              <a:t>Entwicklung</a:t>
            </a:r>
            <a:endParaRPr lang="fi-FI" dirty="0" smtClean="0"/>
          </a:p>
          <a:p>
            <a:pPr lvl="1"/>
            <a:r>
              <a:rPr lang="fi-FI" dirty="0" err="1" smtClean="0"/>
              <a:t>Fitness</a:t>
            </a:r>
            <a:endParaRPr lang="fi-FI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Matthias Schäfer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Ausbildung innerhalb der CS</a:t>
            </a:r>
          </a:p>
          <a:p>
            <a:pPr lvl="0"/>
            <a:r>
              <a:rPr lang="fi-FI" dirty="0" err="1" smtClean="0"/>
              <a:t>Betreuung</a:t>
            </a:r>
            <a:endParaRPr lang="fi-FI" dirty="0" smtClean="0"/>
          </a:p>
          <a:p>
            <a:pPr lvl="1"/>
            <a:r>
              <a:rPr lang="fi-FI" dirty="0" err="1" smtClean="0"/>
              <a:t>Berufsbildner</a:t>
            </a:r>
            <a:endParaRPr lang="fi-FI" dirty="0" smtClean="0"/>
          </a:p>
          <a:p>
            <a:pPr lvl="1"/>
            <a:r>
              <a:rPr lang="fi-FI" dirty="0" err="1" smtClean="0"/>
              <a:t>Lehrmeister</a:t>
            </a:r>
            <a:endParaRPr lang="fi-FI" dirty="0" smtClean="0"/>
          </a:p>
          <a:p>
            <a:pPr lvl="0"/>
            <a:r>
              <a:rPr lang="fi-FI" dirty="0" smtClean="0"/>
              <a:t>Verschiedene </a:t>
            </a:r>
            <a:r>
              <a:rPr lang="fi-FI" dirty="0" err="1" smtClean="0"/>
              <a:t>Einsätze</a:t>
            </a:r>
            <a:endParaRPr lang="fi-FI" dirty="0" smtClean="0"/>
          </a:p>
          <a:p>
            <a:pPr lvl="1"/>
            <a:r>
              <a:rPr lang="fi-FI" dirty="0" err="1" smtClean="0"/>
              <a:t>Betriebsorganisation</a:t>
            </a:r>
            <a:r>
              <a:rPr lang="fi-FI" dirty="0" smtClean="0"/>
              <a:t> IT (1 Jahr)</a:t>
            </a:r>
          </a:p>
          <a:p>
            <a:pPr lvl="2"/>
            <a:r>
              <a:rPr lang="fi-FI" dirty="0" smtClean="0"/>
              <a:t>Erster Kontakt mit der Arbeitswelt</a:t>
            </a:r>
          </a:p>
          <a:p>
            <a:pPr lvl="2"/>
            <a:r>
              <a:rPr lang="fi-FI" dirty="0" smtClean="0"/>
              <a:t>Grundausbildung</a:t>
            </a:r>
          </a:p>
          <a:p>
            <a:pPr lvl="1"/>
            <a:r>
              <a:rPr lang="fi-FI" dirty="0" smtClean="0"/>
              <a:t>KV-Einsatz (½ Jahr)</a:t>
            </a:r>
          </a:p>
          <a:p>
            <a:pPr lvl="2"/>
            <a:r>
              <a:rPr lang="fi-FI" dirty="0" smtClean="0"/>
              <a:t>Bezug zum Kerngeschäft: </a:t>
            </a:r>
            <a:r>
              <a:rPr lang="fi-FI" dirty="0" err="1" smtClean="0"/>
              <a:t>Zahlungsverkehr</a:t>
            </a:r>
            <a:endParaRPr lang="fi-FI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Interne Ausbildung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Erster Entwicklereinsatz</a:t>
            </a:r>
          </a:p>
          <a:p>
            <a:r>
              <a:rPr lang="de-CH" dirty="0" smtClean="0"/>
              <a:t>Praktische Erfahrung sammeln</a:t>
            </a:r>
          </a:p>
          <a:p>
            <a:r>
              <a:rPr lang="de-CH" dirty="0" smtClean="0"/>
              <a:t>Neue Technologien kennenlernen</a:t>
            </a:r>
          </a:p>
          <a:p>
            <a:pPr lvl="1"/>
            <a:r>
              <a:rPr lang="de-CH" dirty="0" smtClean="0"/>
              <a:t>Enterprise Java </a:t>
            </a:r>
            <a:r>
              <a:rPr lang="de-CH" dirty="0" err="1" smtClean="0"/>
              <a:t>Beans</a:t>
            </a:r>
            <a:endParaRPr lang="de-CH" dirty="0" smtClean="0"/>
          </a:p>
          <a:p>
            <a:pPr lvl="1"/>
            <a:r>
              <a:rPr lang="de-CH" dirty="0" err="1" smtClean="0"/>
              <a:t>Hibernate</a:t>
            </a:r>
            <a:r>
              <a:rPr lang="de-CH" dirty="0" smtClean="0"/>
              <a:t>, Java </a:t>
            </a:r>
            <a:r>
              <a:rPr lang="de-CH" dirty="0" err="1" smtClean="0"/>
              <a:t>Persistence</a:t>
            </a:r>
            <a:r>
              <a:rPr lang="de-CH" dirty="0" smtClean="0"/>
              <a:t> API, </a:t>
            </a:r>
            <a:r>
              <a:rPr lang="de-CH" dirty="0" err="1" smtClean="0"/>
              <a:t>Struts</a:t>
            </a:r>
            <a:endParaRPr lang="de-CH" dirty="0" smtClean="0"/>
          </a:p>
          <a:p>
            <a:pPr lvl="1"/>
            <a:r>
              <a:rPr lang="de-CH" dirty="0" smtClean="0"/>
              <a:t>JSP/JSF</a:t>
            </a:r>
          </a:p>
          <a:p>
            <a:r>
              <a:rPr lang="de-CH" dirty="0" smtClean="0"/>
              <a:t>… sowie Tools</a:t>
            </a:r>
          </a:p>
          <a:p>
            <a:pPr lvl="1"/>
            <a:r>
              <a:rPr lang="de-CH" dirty="0" err="1" smtClean="0"/>
              <a:t>Eclipse</a:t>
            </a:r>
            <a:r>
              <a:rPr lang="de-CH" dirty="0" smtClean="0"/>
              <a:t> J2EE</a:t>
            </a:r>
          </a:p>
          <a:p>
            <a:pPr lvl="1"/>
            <a:r>
              <a:rPr lang="de-CH" dirty="0" smtClean="0"/>
              <a:t>JAP/</a:t>
            </a:r>
            <a:r>
              <a:rPr lang="de-CH" dirty="0" err="1" smtClean="0"/>
              <a:t>Hibernate</a:t>
            </a:r>
            <a:r>
              <a:rPr lang="de-CH" dirty="0" smtClean="0"/>
              <a:t>, </a:t>
            </a:r>
            <a:r>
              <a:rPr lang="de-CH" dirty="0" err="1" smtClean="0"/>
              <a:t>ant</a:t>
            </a:r>
            <a:r>
              <a:rPr lang="de-CH" dirty="0" smtClean="0"/>
              <a:t>/</a:t>
            </a:r>
            <a:r>
              <a:rPr lang="de-CH" dirty="0" err="1" smtClean="0"/>
              <a:t>qmb</a:t>
            </a:r>
            <a:endParaRPr lang="de-CH" dirty="0" smtClean="0"/>
          </a:p>
          <a:p>
            <a:r>
              <a:rPr lang="de-CH" dirty="0" smtClean="0"/>
              <a:t>Projektstrukturen kennenlernen</a:t>
            </a:r>
          </a:p>
          <a:p>
            <a:pPr lvl="1"/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Erster Java Einsatz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… startet nächste Woche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Zweiter Java Einsatz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Ausbildung für Informatikerlernende</a:t>
            </a:r>
          </a:p>
          <a:p>
            <a:r>
              <a:rPr lang="de-CH" dirty="0" smtClean="0"/>
              <a:t>Firmeninterne Kurse</a:t>
            </a:r>
          </a:p>
          <a:p>
            <a:pPr lvl="1"/>
            <a:r>
              <a:rPr lang="de-CH" dirty="0" smtClean="0"/>
              <a:t>Nicht Teil des Lehrplans</a:t>
            </a:r>
          </a:p>
          <a:p>
            <a:pPr lvl="1"/>
            <a:r>
              <a:rPr lang="de-CH" dirty="0" smtClean="0"/>
              <a:t>Einführung in JSP/Web Applikation</a:t>
            </a:r>
          </a:p>
          <a:p>
            <a:pPr lvl="1"/>
            <a:r>
              <a:rPr lang="de-CH" dirty="0" smtClean="0"/>
              <a:t>Präsentationstechnik</a:t>
            </a:r>
          </a:p>
          <a:p>
            <a:pPr lvl="1"/>
            <a:r>
              <a:rPr lang="de-CH" dirty="0" smtClean="0"/>
              <a:t>MS Office</a:t>
            </a:r>
          </a:p>
          <a:p>
            <a:r>
              <a:rPr lang="de-CH" dirty="0" smtClean="0"/>
              <a:t>Überbetriebliche Kurse</a:t>
            </a:r>
          </a:p>
          <a:p>
            <a:pPr lvl="1"/>
            <a:r>
              <a:rPr lang="de-CH" dirty="0" smtClean="0"/>
              <a:t>IT Kleinprojekt abwickeln</a:t>
            </a:r>
          </a:p>
          <a:p>
            <a:r>
              <a:rPr lang="de-CH" dirty="0" smtClean="0"/>
              <a:t>Dieses Projekt wurde in der Santis erarbeitet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Santis Training AG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4 Jahre</a:t>
            </a:r>
          </a:p>
          <a:p>
            <a:pPr lvl="0"/>
            <a:r>
              <a:rPr lang="fi-FI" dirty="0" smtClean="0"/>
              <a:t>Zwei Sprachaufenthalte:</a:t>
            </a:r>
          </a:p>
          <a:p>
            <a:pPr lvl="1"/>
            <a:r>
              <a:rPr lang="fi-FI" dirty="0" smtClean="0"/>
              <a:t>Frankreich (Dijon, 2. Lehrjahr)</a:t>
            </a:r>
          </a:p>
          <a:p>
            <a:pPr lvl="1"/>
            <a:r>
              <a:rPr lang="fi-FI" dirty="0" err="1" smtClean="0"/>
              <a:t>Englischsprachige</a:t>
            </a:r>
            <a:r>
              <a:rPr lang="fi-FI" dirty="0" smtClean="0"/>
              <a:t> </a:t>
            </a:r>
            <a:r>
              <a:rPr lang="fi-FI" dirty="0" err="1" smtClean="0"/>
              <a:t>Ortschaft</a:t>
            </a:r>
            <a:r>
              <a:rPr lang="fi-FI" dirty="0" smtClean="0"/>
              <a:t> (individuell, 4. Lehrjahr)</a:t>
            </a:r>
          </a:p>
          <a:p>
            <a:r>
              <a:rPr lang="fi-FI" dirty="0" smtClean="0"/>
              <a:t>VN + LAP</a:t>
            </a:r>
          </a:p>
          <a:p>
            <a:pPr lvl="1">
              <a:buNone/>
            </a:pPr>
            <a:r>
              <a:rPr lang="fi-FI" dirty="0" smtClean="0"/>
              <a:t>= </a:t>
            </a:r>
            <a:r>
              <a:rPr lang="fi-FI" dirty="0" err="1" smtClean="0"/>
              <a:t>Abschlussnote</a:t>
            </a:r>
            <a:endParaRPr lang="fi-FI" dirty="0" smtClean="0"/>
          </a:p>
          <a:p>
            <a:r>
              <a:rPr lang="fi-FI" dirty="0" err="1" smtClean="0"/>
              <a:t>Kaufmännische</a:t>
            </a:r>
            <a:r>
              <a:rPr lang="fi-FI" dirty="0" smtClean="0"/>
              <a:t> </a:t>
            </a:r>
            <a:r>
              <a:rPr lang="fi-FI" dirty="0" err="1" smtClean="0"/>
              <a:t>Berufsmatur</a:t>
            </a:r>
            <a:endParaRPr lang="fi-FI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Schule (BMS)</a:t>
            </a:r>
            <a:endParaRPr lang="de-CH" dirty="0"/>
          </a:p>
        </p:txBody>
      </p:sp>
      <p:pic>
        <p:nvPicPr>
          <p:cNvPr id="5" name="Picture 2" descr="C:\Users\Marco\Desktop\bz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312" y="5532437"/>
            <a:ext cx="2914901" cy="15369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4 Jahre</a:t>
            </a:r>
          </a:p>
          <a:p>
            <a:r>
              <a:rPr lang="de-CH" dirty="0" smtClean="0"/>
              <a:t>BMS &gt; ABU</a:t>
            </a:r>
          </a:p>
          <a:p>
            <a:r>
              <a:rPr lang="de-CH" dirty="0" smtClean="0"/>
              <a:t>VN + Selbstvertiefungsarbeit + LAP</a:t>
            </a:r>
          </a:p>
          <a:p>
            <a:pPr lvl="1">
              <a:buNone/>
            </a:pPr>
            <a:r>
              <a:rPr lang="de-CH" dirty="0" smtClean="0"/>
              <a:t>= Abschlussnote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 dirty="0" smtClean="0"/>
              <a:t>Schule (ABU)</a:t>
            </a:r>
            <a:endParaRPr lang="de-CH" dirty="0"/>
          </a:p>
        </p:txBody>
      </p:sp>
      <p:pic>
        <p:nvPicPr>
          <p:cNvPr id="4" name="Picture 2" descr="C:\Users\Marco\Desktop\bz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312" y="5532437"/>
            <a:ext cx="2914901" cy="153694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BMS und ABU zusammen</a:t>
            </a:r>
          </a:p>
          <a:p>
            <a:pPr lvl="0"/>
            <a:r>
              <a:rPr lang="fi-FI" dirty="0" smtClean="0"/>
              <a:t>Grundmodule Informatik</a:t>
            </a:r>
          </a:p>
          <a:p>
            <a:pPr lvl="0"/>
            <a:endParaRPr lang="fi-FI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Schule (Module)</a:t>
            </a:r>
            <a:endParaRPr lang="de-CH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8659" t="41495" r="55906" b="31100"/>
          <a:stretch>
            <a:fillRect/>
          </a:stretch>
        </p:blipFill>
        <p:spPr bwMode="auto">
          <a:xfrm>
            <a:off x="935856" y="2771725"/>
            <a:ext cx="7992888" cy="386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3744168" y="35638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Module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744168" y="507598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Module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3932056" y="592434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BMS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36456" y="529200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BMS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64448" y="349180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BMS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04608" y="529200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ABU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7632600" y="356381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ABU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Module Überblick</a:t>
            </a:r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-202" t="26375" r="8659" b="15035"/>
          <a:stretch>
            <a:fillRect/>
          </a:stretch>
        </p:blipFill>
        <p:spPr bwMode="auto">
          <a:xfrm>
            <a:off x="287784" y="1619597"/>
            <a:ext cx="957731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Betriebliche Module</a:t>
            </a:r>
            <a:endParaRPr lang="de-CH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503808" y="1835621"/>
            <a:ext cx="9156094" cy="4320480"/>
            <a:chOff x="503808" y="1835621"/>
            <a:chExt cx="9156094" cy="43204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1610" t="38660" r="37006" b="24485"/>
            <a:stretch>
              <a:fillRect/>
            </a:stretch>
          </p:blipFill>
          <p:spPr bwMode="auto">
            <a:xfrm>
              <a:off x="503808" y="1835621"/>
              <a:ext cx="9156094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>
            <a:xfrm>
              <a:off x="663560" y="1921697"/>
              <a:ext cx="2216512" cy="936104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47824" y="4211885"/>
              <a:ext cx="2216512" cy="878164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47824" y="3347789"/>
              <a:ext cx="2216512" cy="864096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Lehrlinge</a:t>
            </a:r>
          </a:p>
          <a:p>
            <a:endParaRPr lang="de-DE" dirty="0" smtClean="0"/>
          </a:p>
          <a:p>
            <a:r>
              <a:rPr lang="de-DE" dirty="0" smtClean="0"/>
              <a:t>Ausbildung</a:t>
            </a:r>
          </a:p>
          <a:p>
            <a:pPr lvl="1"/>
            <a:r>
              <a:rPr lang="de-DE" dirty="0" err="1" smtClean="0"/>
              <a:t>CS-Intern</a:t>
            </a:r>
            <a:endParaRPr lang="de-DE" dirty="0" smtClean="0"/>
          </a:p>
          <a:p>
            <a:pPr lvl="1"/>
            <a:r>
              <a:rPr lang="de-DE" dirty="0" err="1" smtClean="0"/>
              <a:t>Santis</a:t>
            </a:r>
            <a:r>
              <a:rPr lang="de-DE" dirty="0" smtClean="0"/>
              <a:t> Training</a:t>
            </a:r>
          </a:p>
          <a:p>
            <a:pPr lvl="1"/>
            <a:r>
              <a:rPr lang="de-DE" dirty="0" smtClean="0"/>
              <a:t>BMS / ABU</a:t>
            </a:r>
          </a:p>
          <a:p>
            <a:endParaRPr lang="de-DE" dirty="0" smtClean="0"/>
          </a:p>
          <a:p>
            <a:r>
              <a:rPr lang="de-DE" dirty="0" smtClean="0"/>
              <a:t>Projekt </a:t>
            </a:r>
            <a:r>
              <a:rPr lang="de-DE" dirty="0" err="1" smtClean="0"/>
              <a:t>Converter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Umrechner</a:t>
            </a:r>
            <a:endParaRPr lang="de-CH" dirty="0" smtClean="0"/>
          </a:p>
          <a:p>
            <a:r>
              <a:rPr lang="de-CH" dirty="0" smtClean="0"/>
              <a:t>Erfassen, Bearbeiten und Löschen von Messgrössen &amp; Einheiten</a:t>
            </a:r>
          </a:p>
          <a:p>
            <a:r>
              <a:rPr lang="de-CH" dirty="0" smtClean="0"/>
              <a:t>Nominieren eigener Messgrössen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 </a:t>
            </a:r>
            <a:r>
              <a:rPr lang="de-CH" dirty="0" err="1" smtClean="0"/>
              <a:t>Converter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Vorgehen</a:t>
            </a:r>
          </a:p>
          <a:p>
            <a:r>
              <a:rPr lang="de-CH" dirty="0" smtClean="0"/>
              <a:t>Arbeitsmittel (Java / </a:t>
            </a:r>
            <a:r>
              <a:rPr lang="de-CH" dirty="0" err="1" smtClean="0"/>
              <a:t>Eclipse</a:t>
            </a:r>
            <a:r>
              <a:rPr lang="de-CH" dirty="0" smtClean="0"/>
              <a:t> / SVN)</a:t>
            </a:r>
          </a:p>
          <a:p>
            <a:r>
              <a:rPr lang="de-CH" sz="3100" dirty="0" smtClean="0"/>
              <a:t>Architektur</a:t>
            </a:r>
          </a:p>
          <a:p>
            <a:pPr lvl="1"/>
            <a:r>
              <a:rPr lang="de-CH" sz="2600" dirty="0" err="1" smtClean="0"/>
              <a:t>Persistence</a:t>
            </a:r>
            <a:r>
              <a:rPr lang="de-CH" sz="2600" dirty="0" smtClean="0"/>
              <a:t> </a:t>
            </a:r>
            <a:r>
              <a:rPr lang="de-CH" sz="2600" dirty="0" err="1" smtClean="0"/>
              <a:t>Layer</a:t>
            </a:r>
            <a:r>
              <a:rPr lang="de-CH" sz="2600" dirty="0" smtClean="0"/>
              <a:t> (JDBC / SQL)</a:t>
            </a:r>
          </a:p>
          <a:p>
            <a:pPr lvl="1"/>
            <a:r>
              <a:rPr lang="de-CH" sz="2600" dirty="0" smtClean="0"/>
              <a:t>Business </a:t>
            </a:r>
            <a:r>
              <a:rPr lang="de-CH" sz="2600" dirty="0" err="1" smtClean="0"/>
              <a:t>Layer</a:t>
            </a:r>
            <a:endParaRPr lang="de-CH" sz="2600" dirty="0" smtClean="0"/>
          </a:p>
          <a:p>
            <a:pPr lvl="1"/>
            <a:r>
              <a:rPr lang="de-CH" sz="2600" dirty="0" err="1" smtClean="0"/>
              <a:t>Presentation</a:t>
            </a:r>
            <a:r>
              <a:rPr lang="de-CH" sz="2600" dirty="0" smtClean="0"/>
              <a:t> </a:t>
            </a:r>
            <a:r>
              <a:rPr lang="de-CH" sz="2600" dirty="0" err="1" smtClean="0"/>
              <a:t>Layer</a:t>
            </a:r>
            <a:r>
              <a:rPr lang="de-CH" sz="2600" dirty="0" smtClean="0"/>
              <a:t> (JSF 2.0 / HTML 5)</a:t>
            </a:r>
          </a:p>
          <a:p>
            <a:r>
              <a:rPr lang="de-CH" dirty="0" smtClean="0"/>
              <a:t>Produkt</a:t>
            </a:r>
          </a:p>
          <a:p>
            <a:pPr lvl="1"/>
            <a:r>
              <a:rPr lang="de-CH" dirty="0" smtClean="0"/>
              <a:t>Prototyp</a:t>
            </a:r>
          </a:p>
          <a:p>
            <a:pPr lvl="1"/>
            <a:r>
              <a:rPr lang="de-CH" dirty="0" smtClean="0"/>
              <a:t>Web-Lösung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 </a:t>
            </a:r>
            <a:r>
              <a:rPr lang="de-CH" dirty="0" err="1" smtClean="0"/>
              <a:t>Converter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9884" indent="-514297">
              <a:buFont typeface="+mj-lt"/>
              <a:buAutoNum type="arabicPeriod"/>
            </a:pP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Cases</a:t>
            </a:r>
            <a:endParaRPr lang="de-CH" dirty="0" smtClean="0"/>
          </a:p>
          <a:p>
            <a:pPr marL="589884" indent="-514297">
              <a:buFont typeface="+mj-lt"/>
              <a:buAutoNum type="arabicPeriod"/>
            </a:pPr>
            <a:r>
              <a:rPr lang="de-CH" dirty="0" smtClean="0"/>
              <a:t>Prototyp (HTML)</a:t>
            </a:r>
          </a:p>
          <a:p>
            <a:pPr marL="589884" indent="-514297">
              <a:buFont typeface="+mj-lt"/>
              <a:buAutoNum type="arabicPeriod"/>
            </a:pPr>
            <a:r>
              <a:rPr lang="de-CH" dirty="0" smtClean="0"/>
              <a:t>J-Unit (Test First) / Single User Applikation</a:t>
            </a:r>
          </a:p>
          <a:p>
            <a:pPr marL="589884" indent="-514297">
              <a:buFont typeface="+mj-lt"/>
              <a:buAutoNum type="arabicPeriod"/>
            </a:pPr>
            <a:r>
              <a:rPr lang="de-CH" dirty="0" smtClean="0"/>
              <a:t>Multi User Applikation</a:t>
            </a:r>
          </a:p>
          <a:p>
            <a:pPr marL="589884" indent="-514297">
              <a:buFont typeface="+mj-lt"/>
              <a:buAutoNum type="arabicPeriod"/>
            </a:pP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Vorgehen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372620" algn="l"/>
              </a:tabLst>
            </a:pPr>
            <a:r>
              <a:rPr lang="de-CH" dirty="0" smtClean="0"/>
              <a:t>Java 	</a:t>
            </a:r>
            <a:r>
              <a:rPr lang="de-DE" dirty="0" smtClean="0">
                <a:sym typeface="Wingdings"/>
              </a:rPr>
              <a:t>	</a:t>
            </a:r>
            <a:r>
              <a:rPr lang="de-CH" dirty="0" smtClean="0"/>
              <a:t>Programmiersprache</a:t>
            </a:r>
          </a:p>
          <a:p>
            <a:pPr>
              <a:tabLst>
                <a:tab pos="2372620" algn="l"/>
              </a:tabLst>
            </a:pPr>
            <a:r>
              <a:rPr lang="de-CH" dirty="0" err="1"/>
              <a:t>Eclipse</a:t>
            </a:r>
            <a:r>
              <a:rPr lang="de-CH" dirty="0" smtClean="0"/>
              <a:t> 	</a:t>
            </a:r>
            <a:r>
              <a:rPr lang="de-DE" dirty="0" smtClean="0">
                <a:sym typeface="Wingdings"/>
              </a:rPr>
              <a:t>	</a:t>
            </a:r>
            <a:r>
              <a:rPr lang="de-CH" dirty="0" smtClean="0"/>
              <a:t>Entwicklungsumgebung</a:t>
            </a:r>
          </a:p>
          <a:p>
            <a:pPr>
              <a:tabLst>
                <a:tab pos="2372620" algn="l"/>
              </a:tabLst>
            </a:pPr>
            <a:r>
              <a:rPr lang="de-CH" dirty="0"/>
              <a:t>SVN</a:t>
            </a:r>
            <a:r>
              <a:rPr lang="de-CH" dirty="0" smtClean="0"/>
              <a:t> 	</a:t>
            </a:r>
            <a:r>
              <a:rPr lang="de-DE" dirty="0" smtClean="0">
                <a:sym typeface="Wingdings"/>
              </a:rPr>
              <a:t>	</a:t>
            </a:r>
            <a:r>
              <a:rPr lang="de-CH" dirty="0" err="1" smtClean="0"/>
              <a:t>Versionierungs-Tool</a:t>
            </a:r>
            <a:endParaRPr lang="de-CH" dirty="0"/>
          </a:p>
          <a:p>
            <a:pPr marL="75587" indent="0">
              <a:buNone/>
            </a:pPr>
            <a:endParaRPr lang="de-CH" dirty="0"/>
          </a:p>
        </p:txBody>
      </p:sp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Eclipse / Java / SVN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740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Objektorientiert</a:t>
            </a:r>
          </a:p>
          <a:p>
            <a:r>
              <a:rPr lang="de-CH" dirty="0" err="1" smtClean="0"/>
              <a:t>Platformunabhängig</a:t>
            </a:r>
            <a:endParaRPr lang="de-CH" dirty="0" smtClean="0"/>
          </a:p>
          <a:p>
            <a:r>
              <a:rPr lang="de-CH" dirty="0" smtClean="0"/>
              <a:t>Aktuelle Version: 6</a:t>
            </a:r>
          </a:p>
          <a:p>
            <a:endParaRPr lang="de-CH" dirty="0" smtClean="0"/>
          </a:p>
        </p:txBody>
      </p:sp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 Allgemein</a:t>
            </a:r>
          </a:p>
        </p:txBody>
      </p:sp>
      <p:pic>
        <p:nvPicPr>
          <p:cNvPr id="4" name="Picture 6" descr="C:\Users\oliver\Desktop\243px-Java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737" y="2027237"/>
            <a:ext cx="2314575" cy="4381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984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FileReader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FileReader(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	{ </a:t>
            </a:r>
            <a:r>
              <a:rPr lang="en-US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.read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(); 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 }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FileReader(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{ </a:t>
            </a:r>
          </a:p>
          <a:p>
            <a:pPr marL="0" indent="0">
              <a:buNone/>
              <a:tabLst>
                <a:tab pos="796123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(); 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e-CH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Automatisches Ressourcen Management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544512" y="2713037"/>
            <a:ext cx="7772400" cy="16002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44512" y="4770437"/>
            <a:ext cx="7772400" cy="16002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771707" y="5380037"/>
            <a:ext cx="949449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Java 7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71707" y="3322637"/>
            <a:ext cx="949449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Java 6</a:t>
            </a:r>
            <a:endParaRPr lang="de-DE" sz="2000" b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04182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String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=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"bar"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Courier New"/>
                <a:cs typeface="Courier New"/>
              </a:rPr>
              <a:t>switch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>
                <a:latin typeface="Courier New"/>
                <a:cs typeface="Courier New"/>
              </a:rPr>
              <a:t>) {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Courier New"/>
                <a:cs typeface="Courier New"/>
              </a:rPr>
              <a:t>case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"</a:t>
            </a:r>
            <a:r>
              <a:rPr lang="en-US" dirty="0" err="1" smtClean="0">
                <a:solidFill>
                  <a:srgbClr val="0000FF"/>
                </a:solidFill>
                <a:latin typeface="Courier New"/>
                <a:cs typeface="Courier New"/>
              </a:rPr>
              <a:t>foo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"</a:t>
            </a:r>
            <a:r>
              <a:rPr lang="en-US" dirty="0" smtClean="0">
                <a:latin typeface="Courier New"/>
                <a:cs typeface="Courier New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System.out.println(</a:t>
            </a:r>
            <a:r>
              <a:rPr lang="en-US" dirty="0" err="1" smtClean="0">
                <a:solidFill>
                  <a:srgbClr val="0000FF"/>
                </a:solidFill>
                <a:latin typeface="Courier New"/>
                <a:cs typeface="Courier New"/>
              </a:rPr>
              <a:t>"Is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urier New"/>
                <a:cs typeface="Courier New"/>
              </a:rPr>
              <a:t>foo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"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smtClean="0">
                <a:solidFill>
                  <a:srgbClr val="7030A0"/>
                </a:solidFill>
                <a:latin typeface="Courier New"/>
                <a:cs typeface="Courier New"/>
              </a:rPr>
              <a:t>break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Courier New"/>
                <a:cs typeface="Courier New"/>
              </a:rPr>
              <a:t>case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"bar</a:t>
            </a:r>
            <a:r>
              <a:rPr lang="en-US" dirty="0">
                <a:solidFill>
                  <a:srgbClr val="0000FF"/>
                </a:solidFill>
                <a:latin typeface="Courier New"/>
                <a:cs typeface="Courier New"/>
              </a:rPr>
              <a:t>"</a:t>
            </a:r>
            <a:r>
              <a:rPr lang="en-US" dirty="0">
                <a:latin typeface="Courier New"/>
                <a:cs typeface="Courier New"/>
              </a:rPr>
              <a:t>: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</a:t>
            </a:r>
            <a:r>
              <a:rPr lang="en-US" dirty="0" err="1" smtClean="0">
                <a:solidFill>
                  <a:srgbClr val="0000FF"/>
                </a:solidFill>
                <a:latin typeface="Courier New"/>
                <a:cs typeface="Courier New"/>
              </a:rPr>
              <a:t>"Is</a:t>
            </a:r>
            <a:r>
              <a:rPr lang="en-US" dirty="0" smtClean="0">
                <a:solidFill>
                  <a:srgbClr val="0000FF"/>
                </a:solidFill>
                <a:latin typeface="Courier New"/>
                <a:cs typeface="Courier New"/>
              </a:rPr>
              <a:t> Bar"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Courier New"/>
                <a:cs typeface="Courier New"/>
              </a:rPr>
              <a:t>break</a:t>
            </a:r>
            <a:r>
              <a:rPr lang="en-US" dirty="0">
                <a:latin typeface="Courier New"/>
                <a:cs typeface="Courier New"/>
              </a:rPr>
              <a:t>;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</a:t>
            </a:r>
            <a:endParaRPr lang="de-CH" dirty="0">
              <a:latin typeface="Courier New"/>
              <a:cs typeface="Courier New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Strings in</a:t>
            </a:r>
            <a:r>
              <a:rPr lang="de-CH" b="1" dirty="0" smtClean="0"/>
              <a:t> </a:t>
            </a:r>
            <a:r>
              <a:rPr lang="de-CH" dirty="0" err="1" smtClean="0"/>
              <a:t>S</a:t>
            </a:r>
            <a:r>
              <a:rPr lang="de-CH" b="1" dirty="0" err="1" smtClean="0"/>
              <a:t>witch-Konstrukt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544512" y="2179637"/>
            <a:ext cx="7772400" cy="10668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44512" y="4237037"/>
            <a:ext cx="7772400" cy="5334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8481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latin typeface="Courier New" pitchFamily="49" charset="0"/>
                <a:cs typeface="Courier New" pitchFamily="49" charset="0"/>
              </a:rPr>
              <a:t>List&lt;String&gt; 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de-CH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 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de-CH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de-CH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dirty="0" err="1">
                <a:latin typeface="Courier New" pitchFamily="49" charset="0"/>
                <a:cs typeface="Courier New" pitchFamily="49" charset="0"/>
              </a:rPr>
              <a:t>ArrayList&lt;String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&gt;(); </a:t>
            </a:r>
            <a:endParaRPr lang="de-CH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 err="1" smtClean="0">
                <a:latin typeface="Courier New" pitchFamily="49" charset="0"/>
                <a:cs typeface="Courier New" pitchFamily="49" charset="0"/>
              </a:rPr>
              <a:t>.add</a:t>
            </a:r>
            <a:r>
              <a:rPr lang="de-CH" dirty="0" err="1">
                <a:latin typeface="Courier New" pitchFamily="49" charset="0"/>
                <a:cs typeface="Courier New" pitchFamily="49" charset="0"/>
              </a:rPr>
              <a:t>(</a:t>
            </a:r>
            <a:r>
              <a:rPr lang="de-CH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"item</a:t>
            </a:r>
            <a:r>
              <a:rPr lang="de-CH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 err="1" smtClean="0">
                <a:latin typeface="Courier New" pitchFamily="49" charset="0"/>
                <a:cs typeface="Courier New" pitchFamily="49" charset="0"/>
              </a:rPr>
              <a:t>.add(</a:t>
            </a:r>
            <a:r>
              <a:rPr lang="de-CH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"second</a:t>
            </a:r>
            <a:r>
              <a:rPr lang="de-CH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>
              <a:buNone/>
            </a:pPr>
            <a:r>
              <a:rPr lang="de-CH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de-CH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item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.get(0);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de-CH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item</a:t>
            </a:r>
            <a:r>
              <a:rPr lang="de-CH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de-CH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second</a:t>
            </a:r>
            <a:r>
              <a:rPr lang="de-CH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CH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de-CH" dirty="0" smtClean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item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de-CH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list</a:t>
            </a:r>
            <a:r>
              <a:rPr lang="de-CH" dirty="0">
                <a:latin typeface="Courier New" pitchFamily="49" charset="0"/>
                <a:cs typeface="Courier New" pitchFamily="49" charset="0"/>
              </a:rPr>
              <a:t>[0];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Language-Support</a:t>
            </a:r>
            <a:r>
              <a:rPr lang="de-CH" dirty="0" smtClean="0"/>
              <a:t> für </a:t>
            </a:r>
            <a:r>
              <a:rPr lang="de-CH" dirty="0" err="1" smtClean="0"/>
              <a:t>Collections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544512" y="2713037"/>
            <a:ext cx="7772400" cy="20574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771707" y="3551237"/>
            <a:ext cx="949449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Java 6</a:t>
            </a:r>
            <a:endParaRPr lang="de-DE" sz="2000" b="1" dirty="0"/>
          </a:p>
        </p:txBody>
      </p:sp>
      <p:sp>
        <p:nvSpPr>
          <p:cNvPr id="6" name="Rechteck 5"/>
          <p:cNvSpPr/>
          <p:nvPr/>
        </p:nvSpPr>
        <p:spPr>
          <a:xfrm>
            <a:off x="544512" y="5227637"/>
            <a:ext cx="7772400" cy="11430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771707" y="5608637"/>
            <a:ext cx="949449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Java 7</a:t>
            </a:r>
            <a:endParaRPr lang="de-DE" sz="2000" b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7609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686401"/>
            <a:ext cx="9072563" cy="498903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de-CH" sz="2400" dirty="0">
                <a:solidFill>
                  <a:srgbClr val="646464"/>
                </a:solidFill>
                <a:latin typeface="Courier New"/>
              </a:rPr>
              <a:t>@Test</a:t>
            </a:r>
          </a:p>
          <a:p>
            <a:pPr marL="0" indent="0">
              <a:buNone/>
            </a:pPr>
            <a:r>
              <a:rPr lang="de-CH" sz="2400" dirty="0" err="1">
                <a:solidFill>
                  <a:srgbClr val="7F0055"/>
                </a:solidFill>
                <a:latin typeface="Courier New"/>
              </a:rPr>
              <a:t>public</a:t>
            </a:r>
            <a:r>
              <a:rPr lang="de-CH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CH" sz="2400" dirty="0" err="1">
                <a:solidFill>
                  <a:srgbClr val="7F0055"/>
                </a:solidFill>
                <a:latin typeface="Courier New"/>
              </a:rPr>
              <a:t>void</a:t>
            </a:r>
            <a:r>
              <a:rPr lang="de-CH" sz="2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CH" sz="2400" dirty="0" err="1">
                <a:latin typeface="Courier New"/>
              </a:rPr>
              <a:t>testCalculatePublicMeasurand</a:t>
            </a:r>
            <a:r>
              <a:rPr lang="de-CH" sz="2400" dirty="0">
                <a:latin typeface="Courier New"/>
              </a:rPr>
              <a:t>() {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CH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de-CH" sz="2400" dirty="0">
                <a:latin typeface="Courier New"/>
              </a:rPr>
              <a:t>Double </a:t>
            </a:r>
            <a:r>
              <a:rPr lang="de-CH" sz="2400" dirty="0" err="1">
                <a:latin typeface="Courier New"/>
              </a:rPr>
              <a:t>result</a:t>
            </a:r>
            <a:r>
              <a:rPr lang="de-CH" sz="2400" dirty="0">
                <a:latin typeface="Courier New"/>
              </a:rPr>
              <a:t>; 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DE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de-DE" sz="2400" dirty="0" err="1">
                <a:latin typeface="Courier New"/>
              </a:rPr>
              <a:t>result</a:t>
            </a:r>
            <a:r>
              <a:rPr lang="de-DE" sz="2400" dirty="0">
                <a:latin typeface="Courier New"/>
              </a:rPr>
              <a:t> = </a:t>
            </a:r>
            <a:r>
              <a:rPr lang="de-DE" sz="2400" dirty="0" err="1">
                <a:solidFill>
                  <a:srgbClr val="0000C0"/>
                </a:solidFill>
                <a:latin typeface="Courier New"/>
              </a:rPr>
              <a:t>c</a:t>
            </a:r>
            <a:r>
              <a:rPr lang="de-DE" sz="2400" dirty="0" err="1">
                <a:latin typeface="Courier New"/>
              </a:rPr>
              <a:t>.calculate</a:t>
            </a:r>
            <a:r>
              <a:rPr lang="de-DE" sz="2400" dirty="0" smtClean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DE" sz="2400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de-DE" sz="2400" dirty="0" smtClean="0">
                <a:solidFill>
                  <a:srgbClr val="2A00FF"/>
                </a:solidFill>
                <a:latin typeface="Courier New"/>
              </a:rPr>
              <a:t>"Masse"</a:t>
            </a:r>
            <a:r>
              <a:rPr lang="de-DE" sz="2400" dirty="0" smtClean="0">
                <a:solidFill>
                  <a:srgbClr val="000000"/>
                </a:solidFill>
                <a:latin typeface="Courier New"/>
              </a:rPr>
              <a:t>,</a:t>
            </a:r>
            <a:r>
              <a:rPr lang="de-DE" sz="2400" dirty="0" smtClean="0">
                <a:solidFill>
                  <a:srgbClr val="2A00FF"/>
                </a:solidFill>
                <a:latin typeface="Courier New"/>
              </a:rPr>
              <a:t> "Kilo"</a:t>
            </a:r>
            <a:r>
              <a:rPr lang="de-DE" sz="2400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de-DE" sz="2400" dirty="0" smtClean="0">
                <a:solidFill>
                  <a:srgbClr val="2A00FF"/>
                </a:solidFill>
                <a:latin typeface="Courier New"/>
              </a:rPr>
              <a:t>"Gramm"</a:t>
            </a:r>
            <a:r>
              <a:rPr lang="de-DE" sz="2400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de-CH" sz="2400" dirty="0" smtClean="0">
                <a:solidFill>
                  <a:srgbClr val="000000"/>
                </a:solidFill>
                <a:latin typeface="Courier New"/>
              </a:rPr>
              <a:t>2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CH" sz="2400" dirty="0" smtClean="0">
                <a:solidFill>
                  <a:srgbClr val="000000"/>
                </a:solidFill>
                <a:latin typeface="Courier New"/>
              </a:rPr>
              <a:t>	)</a:t>
            </a:r>
            <a:r>
              <a:rPr lang="de-CH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CH" sz="2400" i="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de-CH" sz="2400" i="1" dirty="0">
                <a:latin typeface="Courier New"/>
              </a:rPr>
              <a:t>assertEquals(2000.00, </a:t>
            </a:r>
            <a:r>
              <a:rPr lang="de-CH" sz="2400" i="1" dirty="0" err="1" smtClean="0">
                <a:latin typeface="Courier New"/>
              </a:rPr>
              <a:t>result</a:t>
            </a:r>
            <a:r>
              <a:rPr lang="de-CH" sz="2400" i="1" dirty="0" smtClean="0">
                <a:latin typeface="Courier New"/>
              </a:rPr>
              <a:t>)</a:t>
            </a:r>
            <a:r>
              <a:rPr lang="de-CH" sz="2400" i="1" dirty="0">
                <a:latin typeface="Courier New"/>
              </a:rPr>
              <a:t>;</a:t>
            </a:r>
          </a:p>
          <a:p>
            <a:pPr marL="0" indent="0">
              <a:buNone/>
              <a:tabLst>
                <a:tab pos="488172" algn="l"/>
              </a:tabLst>
            </a:pPr>
            <a:r>
              <a:rPr lang="de-CH" sz="2400" dirty="0">
                <a:latin typeface="Courier New"/>
              </a:rPr>
              <a:t>}</a:t>
            </a:r>
            <a:endParaRPr lang="de-CH" sz="2400" dirty="0"/>
          </a:p>
        </p:txBody>
      </p:sp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JUnits</a:t>
            </a:r>
          </a:p>
        </p:txBody>
      </p:sp>
      <p:sp>
        <p:nvSpPr>
          <p:cNvPr id="4" name="Rechteck 3"/>
          <p:cNvSpPr/>
          <p:nvPr/>
        </p:nvSpPr>
        <p:spPr>
          <a:xfrm>
            <a:off x="544512" y="4237037"/>
            <a:ext cx="8229600" cy="4572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5549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Programmierwerkzeug</a:t>
            </a:r>
          </a:p>
          <a:p>
            <a:r>
              <a:rPr lang="de-DE" dirty="0" smtClean="0"/>
              <a:t>Ursprünglich für Java gedacht</a:t>
            </a:r>
          </a:p>
          <a:p>
            <a:r>
              <a:rPr lang="de-CH" dirty="0" smtClean="0"/>
              <a:t>Erweiterbar durch Plugin</a:t>
            </a:r>
            <a:r>
              <a:rPr lang="de-CH" dirty="0"/>
              <a:t>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Eclipse</a:t>
            </a:r>
            <a:endParaRPr lang="de-CH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520997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8799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>
          <a:xfrm>
            <a:off x="503808" y="1691605"/>
            <a:ext cx="9072563" cy="4989036"/>
          </a:xfrm>
        </p:spPr>
        <p:txBody>
          <a:bodyPr/>
          <a:lstStyle/>
          <a:p>
            <a:r>
              <a:rPr lang="fi-FI" dirty="0" smtClean="0"/>
              <a:t>18 </a:t>
            </a:r>
            <a:r>
              <a:rPr lang="fi-FI" dirty="0" err="1" smtClean="0"/>
              <a:t>Jahre</a:t>
            </a:r>
            <a:endParaRPr lang="fi-FI" dirty="0" smtClean="0"/>
          </a:p>
          <a:p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err="1" smtClean="0"/>
              <a:t>Fussball</a:t>
            </a:r>
            <a:endParaRPr lang="fi-FI" dirty="0" smtClean="0"/>
          </a:p>
          <a:p>
            <a:pPr lvl="1"/>
            <a:r>
              <a:rPr lang="fi-FI" dirty="0" smtClean="0"/>
              <a:t>FCZ</a:t>
            </a:r>
          </a:p>
          <a:p>
            <a:pPr lvl="1"/>
            <a:r>
              <a:rPr lang="fi-FI" dirty="0" smtClean="0"/>
              <a:t>PHP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Dominic </a:t>
            </a:r>
            <a:r>
              <a:rPr lang="de-CH" dirty="0" err="1" smtClean="0"/>
              <a:t>Lüönd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SVN (Subversion)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2" y="5532437"/>
            <a:ext cx="7620000" cy="109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33" t="40957" r="49313" b="6026"/>
          <a:stretch/>
        </p:blipFill>
        <p:spPr bwMode="auto">
          <a:xfrm>
            <a:off x="113770" y="1613307"/>
            <a:ext cx="4994813" cy="35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687" t="40957" r="2570" b="6026"/>
          <a:stretch/>
        </p:blipFill>
        <p:spPr bwMode="auto">
          <a:xfrm>
            <a:off x="5108583" y="1615477"/>
            <a:ext cx="4808529" cy="35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3693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</a:t>
            </a:r>
            <a:endParaRPr lang="de-CH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0312" y="1341437"/>
            <a:ext cx="8305800" cy="609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Persistence Layer (JDBC/</a:t>
            </a:r>
            <a:r>
              <a:rPr lang="en-US" dirty="0" err="1" smtClean="0"/>
              <a:t>MySQL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2058987"/>
            <a:ext cx="7975600" cy="3441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7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Persistence Access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1403573"/>
            <a:ext cx="5381625" cy="231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5" name="Gruppierung 14"/>
          <p:cNvGrpSpPr/>
          <p:nvPr/>
        </p:nvGrpSpPr>
        <p:grpSpPr>
          <a:xfrm>
            <a:off x="239713" y="4389437"/>
            <a:ext cx="9643921" cy="1479550"/>
            <a:chOff x="239713" y="4389437"/>
            <a:chExt cx="9643921" cy="1479550"/>
          </a:xfrm>
        </p:grpSpPr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239713" y="4389437"/>
              <a:ext cx="9525000" cy="1479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dirty="0" err="1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Datei</a:t>
              </a:r>
              <a:r>
                <a:rPr lang="en-US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“</a:t>
              </a:r>
              <a:r>
                <a:rPr lang="en-US" dirty="0" err="1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converter.properties</a:t>
              </a:r>
              <a:r>
                <a:rPr lang="en-US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”</a:t>
              </a:r>
            </a:p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dirty="0" smtClean="0">
                  <a:solidFill>
                    <a:srgbClr val="008000"/>
                  </a:solidFill>
                  <a:ea typeface="DejaVu Sans" charset="0"/>
                  <a:cs typeface="DejaVu Sans" charset="0"/>
                </a:rPr>
                <a:t> #</a:t>
              </a:r>
              <a:r>
                <a:rPr lang="en-US" dirty="0">
                  <a:solidFill>
                    <a:srgbClr val="008000"/>
                  </a:solidFill>
                  <a:ea typeface="DejaVu Sans" charset="0"/>
                  <a:cs typeface="DejaVu Sans" charset="0"/>
                </a:rPr>
                <a:t>persistence implementation</a:t>
              </a:r>
              <a:endParaRPr lang="en-US" dirty="0" smtClean="0">
                <a:solidFill>
                  <a:srgbClr val="008000"/>
                </a:solidFill>
                <a:ea typeface="DejaVu Sans" charset="0"/>
                <a:cs typeface="DejaVu Sans" charset="0"/>
              </a:endParaRPr>
            </a:p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US" dirty="0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persistence_impl_class</a:t>
              </a:r>
              <a:r>
                <a:rPr lang="en-US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=ch.il07.converter.persistence.impl.mysql.MySQLPersistence</a:t>
              </a:r>
            </a:p>
          </p:txBody>
        </p:sp>
        <p:grpSp>
          <p:nvGrpSpPr>
            <p:cNvPr id="14" name="Gruppierung 13"/>
            <p:cNvGrpSpPr/>
            <p:nvPr/>
          </p:nvGrpSpPr>
          <p:grpSpPr>
            <a:xfrm>
              <a:off x="315912" y="4816989"/>
              <a:ext cx="9567722" cy="867848"/>
              <a:chOff x="315912" y="4816989"/>
              <a:chExt cx="9567722" cy="867848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315912" y="4999037"/>
                <a:ext cx="9448800" cy="6858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9459912" y="4999037"/>
                <a:ext cx="304800" cy="3048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 rot="18900000">
                <a:off x="9569589" y="4816989"/>
                <a:ext cx="314045" cy="440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" name="Gerade Verbindung 12"/>
              <p:cNvCxnSpPr/>
              <p:nvPr/>
            </p:nvCxnSpPr>
            <p:spPr>
              <a:xfrm rot="16200000" flipH="1">
                <a:off x="9459912" y="4999037"/>
                <a:ext cx="304800" cy="304800"/>
              </a:xfrm>
              <a:prstGeom prst="line">
                <a:avLst/>
              </a:prstGeom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7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Persistence Implementation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63525" y="1547812"/>
            <a:ext cx="9577387" cy="4899025"/>
          </a:xfrm>
          <a:prstGeom prst="rect">
            <a:avLst/>
          </a:prstGeom>
          <a:noFill/>
          <a:ln/>
        </p:spPr>
        <p:txBody>
          <a:bodyPr lIns="0" tIns="12347" rIns="0" bIns="0"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800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800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800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deleteMeasurand(Measurand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measurand</a:t>
            </a:r>
            <a:r>
              <a:rPr lang="en-US" sz="1800" dirty="0">
                <a:latin typeface="Courier New"/>
                <a:cs typeface="Courier New"/>
              </a:rPr>
              <a:t>, String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US" sz="1800" dirty="0" smtClean="0">
                <a:latin typeface="Courier New"/>
                <a:cs typeface="Courier New"/>
              </a:rPr>
              <a:t>) {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solidFill>
                  <a:srgbClr val="7F0055"/>
                </a:solidFill>
                <a:latin typeface="Courier New"/>
              </a:rPr>
              <a:t>for</a:t>
            </a:r>
            <a:r>
              <a:rPr lang="en-US" sz="1800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(Unit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unit</a:t>
            </a:r>
            <a:r>
              <a:rPr lang="en-US" sz="1800" dirty="0">
                <a:latin typeface="Courier New"/>
                <a:cs typeface="Courier New"/>
              </a:rPr>
              <a:t> : </a:t>
            </a:r>
            <a:r>
              <a:rPr lang="en-US" sz="1800" dirty="0" err="1">
                <a:latin typeface="Courier New"/>
                <a:cs typeface="Courier New"/>
              </a:rPr>
              <a:t>measurand.getUnits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		</a:t>
            </a:r>
            <a:r>
              <a:rPr lang="en-US" sz="1800" dirty="0" err="1">
                <a:latin typeface="Courier New"/>
                <a:cs typeface="Courier New"/>
              </a:rPr>
              <a:t>deleteUnit(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measurand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unit</a:t>
            </a:r>
            <a:r>
              <a:rPr lang="en-US" sz="1800" dirty="0" smtClean="0">
                <a:latin typeface="Courier New"/>
                <a:cs typeface="Courier New"/>
              </a:rPr>
              <a:t>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	Integer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userID</a:t>
            </a:r>
            <a:r>
              <a:rPr lang="en-US" sz="1800" dirty="0">
                <a:latin typeface="Courier New"/>
                <a:cs typeface="Courier New"/>
              </a:rPr>
              <a:t> = </a:t>
            </a:r>
            <a:r>
              <a:rPr lang="en-US" sz="1800" dirty="0" err="1">
                <a:latin typeface="Courier New"/>
                <a:cs typeface="Courier New"/>
              </a:rPr>
              <a:t>getUser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US" sz="1800" dirty="0">
                <a:latin typeface="Courier New"/>
                <a:cs typeface="Courier New"/>
              </a:rPr>
              <a:t>).</a:t>
            </a:r>
            <a:r>
              <a:rPr lang="en-US" sz="1800" dirty="0" err="1">
                <a:latin typeface="Courier New"/>
                <a:cs typeface="Courier New"/>
              </a:rPr>
              <a:t>getUserID</a:t>
            </a:r>
            <a:r>
              <a:rPr lang="en-US" sz="1800" dirty="0">
                <a:latin typeface="Courier New"/>
                <a:cs typeface="Courier New"/>
              </a:rPr>
              <a:t>();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	String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sql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= </a:t>
            </a:r>
            <a:r>
              <a:rPr lang="en-US" sz="1800" dirty="0">
                <a:solidFill>
                  <a:srgbClr val="0000FF"/>
                </a:solidFill>
                <a:latin typeface="Courier New"/>
                <a:cs typeface="Courier New"/>
              </a:rPr>
              <a:t>"DELETE FROM </a:t>
            </a:r>
            <a:r>
              <a:rPr lang="en-US" sz="1800" dirty="0" err="1">
                <a:solidFill>
                  <a:srgbClr val="0000FF"/>
                </a:solidFill>
                <a:latin typeface="Courier New"/>
                <a:cs typeface="Courier New"/>
              </a:rPr>
              <a:t>measurand</a:t>
            </a:r>
            <a:r>
              <a:rPr lang="en-US" sz="1800" dirty="0">
                <a:solidFill>
                  <a:srgbClr val="0000FF"/>
                </a:solidFill>
                <a:latin typeface="Courier New"/>
                <a:cs typeface="Courier New"/>
              </a:rPr>
              <a:t> WHERE name = ?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userID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 = ?"</a:t>
            </a:r>
            <a:r>
              <a:rPr lang="en-US" sz="1800" dirty="0">
                <a:latin typeface="Courier New"/>
                <a:cs typeface="Courier New"/>
              </a:rPr>
              <a:t>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PreparedStatement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stmt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=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.prepareStatement</a:t>
            </a:r>
            <a:r>
              <a:rPr lang="en-US" sz="1800" dirty="0" err="1"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sql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stmt</a:t>
            </a:r>
            <a:r>
              <a:rPr lang="en-US" sz="1800" dirty="0">
                <a:latin typeface="Courier New"/>
                <a:cs typeface="Courier New"/>
              </a:rPr>
              <a:t>.setString(1,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measurand</a:t>
            </a:r>
            <a:r>
              <a:rPr lang="en-US" sz="1800" dirty="0" err="1">
                <a:latin typeface="Courier New"/>
                <a:cs typeface="Courier New"/>
              </a:rPr>
              <a:t>.getName</a:t>
            </a:r>
            <a:r>
              <a:rPr lang="en-US" sz="1800" dirty="0">
                <a:latin typeface="Courier New"/>
                <a:cs typeface="Courier New"/>
              </a:rPr>
              <a:t>());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stmt</a:t>
            </a:r>
            <a:r>
              <a:rPr lang="en-US" sz="1800" dirty="0" smtClean="0">
                <a:latin typeface="Courier New"/>
                <a:cs typeface="Courier New"/>
              </a:rPr>
              <a:t>.setInt</a:t>
            </a:r>
            <a:r>
              <a:rPr lang="en-US" sz="1800" dirty="0">
                <a:latin typeface="Courier New"/>
                <a:cs typeface="Courier New"/>
              </a:rPr>
              <a:t>(2,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userID</a:t>
            </a:r>
            <a:r>
              <a:rPr lang="en-US" sz="1800" dirty="0">
                <a:latin typeface="Courier New"/>
                <a:cs typeface="Courier New"/>
              </a:rPr>
              <a:t>)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stmt</a:t>
            </a:r>
            <a:r>
              <a:rPr lang="en-US" sz="1800" dirty="0" err="1" smtClean="0">
                <a:latin typeface="Courier New"/>
                <a:cs typeface="Courier New"/>
              </a:rPr>
              <a:t>.executeUpdate</a:t>
            </a:r>
            <a:r>
              <a:rPr lang="en-US" sz="1800" dirty="0">
                <a:latin typeface="Courier New"/>
                <a:cs typeface="Courier New"/>
              </a:rPr>
              <a:t>();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hteck 3"/>
          <p:cNvSpPr/>
          <p:nvPr/>
        </p:nvSpPr>
        <p:spPr>
          <a:xfrm>
            <a:off x="239712" y="2713037"/>
            <a:ext cx="9601200" cy="381000"/>
          </a:xfrm>
          <a:prstGeom prst="rect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10000"/>
                </a:schemeClr>
              </a:gs>
              <a:gs pos="50000">
                <a:schemeClr val="accent1">
                  <a:shade val="45000"/>
                  <a:satMod val="170000"/>
                  <a:alpha val="10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10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1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511E-6 4.20168E-7 L 2.01511E-6 0.04034 " pathEditMode="relative" ptsTypes="AA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744E-6 0.04031 L 1.24744E-6 0.08965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744E-6 0.08965 L 1.24744E-6 0.1312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315E-6 0.13122 L -0.00063 0.1704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3 0.17048 L -0.00063 0.21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3 0.211 L -0.00063 0.2609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 0.26097 L -0.0011 0.30128 " pathEditMode="relative" ptsTypes="AA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Business Layer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Aufgaben:</a:t>
            </a:r>
          </a:p>
          <a:p>
            <a:r>
              <a:rPr lang="de-CH" dirty="0" smtClean="0"/>
              <a:t>Verarbeitung der Daten</a:t>
            </a:r>
          </a:p>
          <a:p>
            <a:r>
              <a:rPr lang="de-CH" dirty="0" smtClean="0"/>
              <a:t>Steuern der Applikation</a:t>
            </a:r>
          </a:p>
          <a:p>
            <a:r>
              <a:rPr lang="de-CH" dirty="0" smtClean="0"/>
              <a:t>Datenaustausch mit dem Persistence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Schnittstellen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5171352" cy="4989036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Business Schnittstelle:</a:t>
            </a:r>
          </a:p>
          <a:p>
            <a:r>
              <a:rPr lang="de-CH" dirty="0" smtClean="0"/>
              <a:t>ServiceFactory</a:t>
            </a:r>
          </a:p>
          <a:p>
            <a:pPr lvl="1"/>
            <a:r>
              <a:rPr lang="de-CH" dirty="0" smtClean="0"/>
              <a:t>User, Measurand, Unit, Converter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Persistence Schnittstelle:</a:t>
            </a:r>
          </a:p>
          <a:p>
            <a:r>
              <a:rPr lang="de-CH" dirty="0" smtClean="0"/>
              <a:t>Persistence</a:t>
            </a:r>
          </a:p>
          <a:p>
            <a:pPr>
              <a:buNone/>
            </a:pPr>
            <a:endParaRPr lang="de-CH" dirty="0" smtClean="0"/>
          </a:p>
        </p:txBody>
      </p:sp>
      <p:grpSp>
        <p:nvGrpSpPr>
          <p:cNvPr id="17" name="Gruppierung 16"/>
          <p:cNvGrpSpPr/>
          <p:nvPr/>
        </p:nvGrpSpPr>
        <p:grpSpPr>
          <a:xfrm>
            <a:off x="6548605" y="1716075"/>
            <a:ext cx="2911307" cy="4683153"/>
            <a:chOff x="6548605" y="1716075"/>
            <a:chExt cx="2911307" cy="4683153"/>
          </a:xfrm>
        </p:grpSpPr>
        <p:sp>
          <p:nvSpPr>
            <p:cNvPr id="4" name="Rectangle 3"/>
            <p:cNvSpPr/>
            <p:nvPr/>
          </p:nvSpPr>
          <p:spPr>
            <a:xfrm>
              <a:off x="6548605" y="3382085"/>
              <a:ext cx="2381515" cy="1349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rtlCol="0" anchor="ctr"/>
            <a:lstStyle/>
            <a:p>
              <a:pPr algn="ctr"/>
              <a:r>
                <a:rPr lang="de-CH" dirty="0" smtClean="0"/>
                <a:t>Business Layer</a:t>
              </a:r>
              <a:endParaRPr lang="de-CH" dirty="0"/>
            </a:p>
          </p:txBody>
        </p:sp>
        <p:grpSp>
          <p:nvGrpSpPr>
            <p:cNvPr id="5" name="Group 27"/>
            <p:cNvGrpSpPr/>
            <p:nvPr/>
          </p:nvGrpSpPr>
          <p:grpSpPr>
            <a:xfrm rot="10800000">
              <a:off x="7659978" y="4732343"/>
              <a:ext cx="158768" cy="1666885"/>
              <a:chOff x="6948264" y="4293096"/>
              <a:chExt cx="144016" cy="151216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948264" y="4941168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0" name="Straight Connector 19"/>
              <p:cNvCxnSpPr>
                <a:stCxn id="19" idx="0"/>
              </p:cNvCxnSpPr>
              <p:nvPr/>
            </p:nvCxnSpPr>
            <p:spPr>
              <a:xfrm rot="5400000" flipH="1" flipV="1">
                <a:off x="6696236" y="4617132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6732637" y="5517629"/>
                <a:ext cx="575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Moon 21"/>
              <p:cNvSpPr/>
              <p:nvPr/>
            </p:nvSpPr>
            <p:spPr>
              <a:xfrm rot="16200000">
                <a:off x="6984268" y="5121188"/>
                <a:ext cx="72010" cy="14401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 rot="10800000">
              <a:off x="7659978" y="1716075"/>
              <a:ext cx="158768" cy="1666010"/>
              <a:chOff x="6948264" y="1556792"/>
              <a:chExt cx="144016" cy="15113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6696236" y="1880828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4" idx="0"/>
              </p:cNvCxnSpPr>
              <p:nvPr/>
            </p:nvCxnSpPr>
            <p:spPr>
              <a:xfrm rot="5400000" flipH="1" flipV="1">
                <a:off x="6732637" y="2780531"/>
                <a:ext cx="575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6948264" y="2204864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" name="Moon 23"/>
              <p:cNvSpPr/>
              <p:nvPr/>
            </p:nvSpPr>
            <p:spPr>
              <a:xfrm rot="16200000">
                <a:off x="6984268" y="2384884"/>
                <a:ext cx="72010" cy="14401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977515" y="2351079"/>
              <a:ext cx="1168564" cy="378777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r>
                <a:rPr lang="de-CH" dirty="0" smtClean="0"/>
                <a:t>Business</a:t>
              </a:r>
              <a:endParaRPr lang="de-CH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7514" y="5367347"/>
              <a:ext cx="1482398" cy="378777"/>
            </a:xfrm>
            <a:prstGeom prst="rect">
              <a:avLst/>
            </a:prstGeom>
            <a:noFill/>
          </p:spPr>
          <p:txBody>
            <a:bodyPr wrap="square" lIns="100794" tIns="50397" rIns="100794" bIns="50397" rtlCol="0">
              <a:spAutoFit/>
            </a:bodyPr>
            <a:lstStyle/>
            <a:p>
              <a:r>
                <a:rPr lang="de-CH" dirty="0" smtClean="0"/>
                <a:t>Persistence</a:t>
              </a:r>
              <a:endParaRPr lang="de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Logik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Datenaufbereitung</a:t>
            </a:r>
          </a:p>
          <a:p>
            <a:r>
              <a:rPr lang="de-CH" dirty="0" smtClean="0"/>
              <a:t>Delegieren zum Persistence Layer</a:t>
            </a:r>
          </a:p>
          <a:p>
            <a:r>
              <a:rPr lang="de-CH" dirty="0" smtClean="0"/>
              <a:t>Umrechnen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300" b="1" dirty="0" err="1" smtClean="0">
                <a:solidFill>
                  <a:srgbClr val="7F0055"/>
                </a:solidFill>
                <a:latin typeface="Courier New"/>
                <a:cs typeface="Courier New"/>
              </a:rPr>
              <a:t>public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Double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convert(Unit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fromUnit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Unit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toUnit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pPr>
              <a:buNone/>
            </a:pP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		   Double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amount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pPr>
              <a:buNone/>
            </a:pPr>
            <a:endParaRPr lang="de-DE" sz="2300" b="1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baseValue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amount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*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fromUnit.getDivisor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pPr lvl="1">
              <a:buNone/>
            </a:pP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newValue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=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baseValue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/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toUnit.getDivisor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pPr lvl="1">
              <a:buNone/>
            </a:pPr>
            <a:endParaRPr lang="de-DE" sz="2300" b="1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de-DE" sz="2300" b="1" dirty="0" err="1" smtClean="0">
                <a:solidFill>
                  <a:srgbClr val="7F0055"/>
                </a:solidFill>
                <a:latin typeface="Courier New"/>
                <a:cs typeface="Courier New"/>
              </a:rPr>
              <a:t>return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e-DE" sz="23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newValue</a:t>
            </a: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de-DE" sz="23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>
              <a:buNone/>
            </a:pPr>
            <a:endParaRPr lang="de-DE" sz="2300" b="1" dirty="0">
              <a:latin typeface="Courier New"/>
              <a:cs typeface="Courier New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Anzeigen der Daten</a:t>
            </a:r>
          </a:p>
          <a:p>
            <a:r>
              <a:rPr lang="de-DE" dirty="0" err="1" smtClean="0"/>
              <a:t>Validierung</a:t>
            </a:r>
            <a:r>
              <a:rPr lang="de-DE" dirty="0" smtClean="0"/>
              <a:t> und Weiterleitung von Eingaben</a:t>
            </a:r>
          </a:p>
          <a:p>
            <a:endParaRPr lang="de-DE" dirty="0" smtClean="0"/>
          </a:p>
          <a:p>
            <a:r>
              <a:rPr lang="de-DE" dirty="0" smtClean="0"/>
              <a:t>HTML &amp; JSF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18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err="1" smtClean="0"/>
              <a:t>Musik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Bowling</a:t>
            </a:r>
            <a:endParaRPr lang="fi-FI" dirty="0" smtClean="0"/>
          </a:p>
          <a:p>
            <a:pPr lvl="1"/>
            <a:r>
              <a:rPr lang="fi-FI" dirty="0" smtClean="0"/>
              <a:t>Computer</a:t>
            </a:r>
          </a:p>
          <a:p>
            <a:pPr lvl="1"/>
            <a:r>
              <a:rPr lang="fi-FI" dirty="0" err="1" smtClean="0"/>
              <a:t>Ausgang</a:t>
            </a:r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Marco von Moos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HTML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HTML ?</a:t>
            </a:r>
          </a:p>
          <a:p>
            <a:r>
              <a:rPr lang="de-DE" dirty="0" smtClean="0"/>
              <a:t>Neue Funktionen in HTML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Bildschirmfoto 2010-09-20 um 16.22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27" y="2484437"/>
            <a:ext cx="6740685" cy="40386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hteck 5"/>
          <p:cNvSpPr/>
          <p:nvPr/>
        </p:nvSpPr>
        <p:spPr>
          <a:xfrm>
            <a:off x="1604937" y="2484437"/>
            <a:ext cx="6706416" cy="6096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HTML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Was ist HTML?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604937" y="3094037"/>
            <a:ext cx="6706416" cy="1504765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604937" y="4598803"/>
            <a:ext cx="6706416" cy="1902168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239713" y="2651138"/>
            <a:ext cx="1365226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r"/>
            <a:r>
              <a:rPr lang="de-CH" dirty="0" smtClean="0">
                <a:effectLst>
                  <a:reflection blurRad="6350" stA="55000" endA="300" endPos="45500" dir="5400000" sy="-100000" algn="bl" rotWithShape="0"/>
                </a:effectLst>
              </a:rPr>
              <a:t>DOCTYPE</a:t>
            </a:r>
            <a:endParaRPr lang="de-CH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7465" y="3664343"/>
            <a:ext cx="11874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r"/>
            <a:r>
              <a:rPr lang="de-CH" dirty="0" smtClean="0">
                <a:effectLst>
                  <a:reflection blurRad="6350" stA="55000" endA="300" endPos="45500" dir="5400000" sy="-100000" algn="bl" rotWithShape="0"/>
                </a:effectLst>
              </a:rPr>
              <a:t>KOPF</a:t>
            </a:r>
            <a:endParaRPr lang="de-CH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7465" y="5291773"/>
            <a:ext cx="118747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r"/>
            <a:r>
              <a:rPr lang="de-CH" dirty="0" smtClean="0">
                <a:effectLst>
                  <a:reflection blurRad="6350" stA="55000" endA="300" endPos="45500" dir="5400000" sy="-100000" algn="bl" rotWithShape="0"/>
                </a:effectLst>
              </a:rPr>
              <a:t>INHALT</a:t>
            </a:r>
            <a:endParaRPr lang="de-CH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Bild 7" descr="Bildschirmfoto 2010-09-14 um 09.59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961"/>
            <a:ext cx="10080625" cy="686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HTML 5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Das </a:t>
            </a:r>
            <a:r>
              <a:rPr lang="de-DE" dirty="0" err="1" smtClean="0"/>
              <a:t>Doctype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HTML 4.01 </a:t>
            </a:r>
            <a:r>
              <a:rPr lang="de-DE" dirty="0" err="1" smtClean="0"/>
              <a:t>Transitional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HTML 5</a:t>
            </a:r>
            <a:endParaRPr lang="de-DE" dirty="0"/>
          </a:p>
        </p:txBody>
      </p:sp>
      <p:pic>
        <p:nvPicPr>
          <p:cNvPr id="6" name="Bild 5" descr="Bildschirmfoto 2010-09-20 um 16.22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12" y="3322637"/>
            <a:ext cx="5588000" cy="5334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Bild 6" descr="Bildschirmfoto 2010-09-20 um 16.27.49.png"/>
          <p:cNvPicPr>
            <a:picLocks noChangeAspect="1"/>
          </p:cNvPicPr>
          <p:nvPr/>
        </p:nvPicPr>
        <p:blipFill>
          <a:blip r:embed="rId4"/>
          <a:srcRect b="3226"/>
          <a:stretch>
            <a:fillRect/>
          </a:stretch>
        </p:blipFill>
        <p:spPr>
          <a:xfrm>
            <a:off x="1687512" y="4846637"/>
            <a:ext cx="1435100" cy="381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HTML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Formularelemente</a:t>
            </a:r>
          </a:p>
          <a:p>
            <a:pPr>
              <a:buNone/>
            </a:pPr>
            <a:endParaRPr lang="de-DE" dirty="0" smtClean="0"/>
          </a:p>
        </p:txBody>
      </p:sp>
      <p:pic>
        <p:nvPicPr>
          <p:cNvPr id="5" name="Bild 4" descr="Bildschirmfoto 2010-09-15 um 10.18.50.png"/>
          <p:cNvPicPr>
            <a:picLocks noChangeAspect="1"/>
          </p:cNvPicPr>
          <p:nvPr/>
        </p:nvPicPr>
        <p:blipFill>
          <a:blip r:embed="rId2"/>
          <a:srcRect b="1368"/>
          <a:stretch>
            <a:fillRect/>
          </a:stretch>
        </p:blipFill>
        <p:spPr>
          <a:xfrm>
            <a:off x="3724231" y="2508916"/>
            <a:ext cx="5852363" cy="40043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Bild 5" descr="Bildschirmfoto 2010-09-15 um 10.18.21.png"/>
          <p:cNvPicPr>
            <a:picLocks noChangeAspect="1"/>
          </p:cNvPicPr>
          <p:nvPr/>
        </p:nvPicPr>
        <p:blipFill>
          <a:blip r:embed="rId3"/>
          <a:srcRect b="4807"/>
          <a:stretch>
            <a:fillRect/>
          </a:stretch>
        </p:blipFill>
        <p:spPr>
          <a:xfrm>
            <a:off x="190883" y="3628659"/>
            <a:ext cx="3584222" cy="171911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HTML 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err="1" smtClean="0"/>
              <a:t>GeoLocation</a:t>
            </a:r>
            <a:endParaRPr lang="de-CH" dirty="0" smtClean="0"/>
          </a:p>
          <a:p>
            <a:pPr>
              <a:buNone/>
            </a:pPr>
            <a:endParaRPr lang="de-CH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696912" y="2332037"/>
            <a:ext cx="6482403" cy="1828800"/>
            <a:chOff x="696912" y="2332037"/>
            <a:chExt cx="6482403" cy="1828800"/>
          </a:xfrm>
        </p:grpSpPr>
        <p:pic>
          <p:nvPicPr>
            <p:cNvPr id="5" name="Bild 4" descr="Bildschirmfoto 2010-09-15 um 10.29.4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912" y="2332037"/>
              <a:ext cx="6482403" cy="1525934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Rechteck 7"/>
            <p:cNvSpPr/>
            <p:nvPr/>
          </p:nvSpPr>
          <p:spPr>
            <a:xfrm>
              <a:off x="842400" y="3627437"/>
              <a:ext cx="76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Bild 5" descr="Bildschirmfoto 2010-09-20 um 13.15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12" y="3856037"/>
            <a:ext cx="4296245" cy="2514600"/>
          </a:xfrm>
          <a:prstGeom prst="roundRect">
            <a:avLst>
              <a:gd name="adj" fmla="val 1263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 fov="2700000">
              <a:rot lat="624000" lon="18966000" rev="216000"/>
            </a:camera>
            <a:lightRig rig="threePt" dir="t"/>
          </a:scene3d>
        </p:spPr>
      </p:pic>
      <p:pic>
        <p:nvPicPr>
          <p:cNvPr id="7" name="Bild 6" descr="Bildschirmfoto 2010-09-20 um 13.18.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912" y="3965611"/>
            <a:ext cx="5149349" cy="240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2700000">
              <a:rot lat="624000" lon="2634000" rev="2138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Java Server </a:t>
            </a:r>
            <a:r>
              <a:rPr lang="de-CH" dirty="0" err="1" smtClean="0"/>
              <a:t>Faces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Was ist das?</a:t>
            </a:r>
          </a:p>
          <a:p>
            <a:r>
              <a:rPr lang="de-CH" dirty="0" smtClean="0"/>
              <a:t>Was kann man damit machen?</a:t>
            </a:r>
          </a:p>
          <a:p>
            <a:r>
              <a:rPr lang="de-CH" dirty="0" smtClean="0"/>
              <a:t>Wie haben wir es verwendet?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0-09-20 um 07.37.5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t="518" r="21700" b="31147"/>
          <a:stretch>
            <a:fillRect/>
          </a:stretch>
        </p:blipFill>
        <p:spPr>
          <a:xfrm>
            <a:off x="4418012" y="1318681"/>
            <a:ext cx="5499100" cy="47471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 Server </a:t>
            </a:r>
            <a:r>
              <a:rPr lang="de-DE" dirty="0" err="1" smtClean="0"/>
              <a:t>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Was ist das?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smtClean="0"/>
              <a:t>Framework</a:t>
            </a:r>
          </a:p>
          <a:p>
            <a:r>
              <a:rPr lang="de-CH" dirty="0" smtClean="0"/>
              <a:t>MVC</a:t>
            </a:r>
          </a:p>
          <a:p>
            <a:r>
              <a:rPr lang="de-CH" dirty="0" smtClean="0"/>
              <a:t>Verbessertes </a:t>
            </a:r>
            <a:r>
              <a:rPr lang="de-CH" dirty="0" err="1" smtClean="0"/>
              <a:t>Struts</a:t>
            </a:r>
            <a:endParaRPr lang="de-CH" dirty="0" smtClean="0"/>
          </a:p>
          <a:p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 Server </a:t>
            </a:r>
            <a:r>
              <a:rPr lang="de-DE" dirty="0" err="1" smtClean="0"/>
              <a:t>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Was kann man damit machen?</a:t>
            </a:r>
          </a:p>
          <a:p>
            <a:pPr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68312" y="3246437"/>
          <a:ext cx="3583099" cy="1733843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reflection stA="50000" endPos="75000" dist="12700" dir="5400000" sy="-100000" algn="bl" rotWithShape="0"/>
                </a:effectLst>
                <a:tableStyleId>{D113A9D2-9D6B-4929-AA2D-F23B5EE8CBE7}</a:tableStyleId>
              </a:tblPr>
              <a:tblGrid>
                <a:gridCol w="1194366"/>
                <a:gridCol w="1301553"/>
                <a:gridCol w="1087180"/>
              </a:tblGrid>
              <a:tr h="590843"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 smtClean="0"/>
                        <a:t>Name</a:t>
                      </a:r>
                      <a:endParaRPr lang="de-DE" sz="2000" b="0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 smtClean="0"/>
                        <a:t>Vorname</a:t>
                      </a:r>
                      <a:endParaRPr lang="de-DE" sz="2000" b="0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 smtClean="0"/>
                        <a:t>PLZ</a:t>
                      </a:r>
                      <a:endParaRPr lang="de-DE" sz="2000" b="0" dirty="0"/>
                    </a:p>
                  </a:txBody>
                  <a:tcPr marL="100806" marR="100806" marT="50398" marB="50398" anchor="ctr"/>
                </a:tc>
              </a:tr>
              <a:tr h="552157"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Muster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Max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1234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</a:tr>
              <a:tr h="590843"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Beispiel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Peter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1" dirty="0" smtClean="0"/>
                        <a:t>4321</a:t>
                      </a:r>
                      <a:endParaRPr lang="de-DE" sz="2000" b="1" dirty="0"/>
                    </a:p>
                  </a:txBody>
                  <a:tcPr marL="100806" marR="100806" marT="50398" marB="50398" anchor="ctr"/>
                </a:tc>
              </a:tr>
            </a:tbl>
          </a:graphicData>
        </a:graphic>
      </p:graphicFrame>
      <p:pic>
        <p:nvPicPr>
          <p:cNvPr id="6" name="Bild 5" descr="Bildschirmfoto 2010-09-20 um 07.32.3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712" y="2179637"/>
            <a:ext cx="5016500" cy="42545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Java Server </a:t>
            </a:r>
            <a:r>
              <a:rPr lang="de-DE" dirty="0" err="1" smtClean="0"/>
              <a:t>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Wie haben wir es verwendet?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err="1" smtClean="0"/>
              <a:t>Beans</a:t>
            </a:r>
            <a:endParaRPr lang="de-CH" dirty="0" smtClean="0"/>
          </a:p>
          <a:p>
            <a:r>
              <a:rPr lang="de-CH" dirty="0" smtClean="0"/>
              <a:t>HTML/JSF</a:t>
            </a:r>
          </a:p>
          <a:p>
            <a:endParaRPr lang="de-CH" dirty="0" smtClean="0"/>
          </a:p>
          <a:p>
            <a:r>
              <a:rPr lang="de-CH" dirty="0" err="1" smtClean="0"/>
              <a:t>ErrorHandler</a:t>
            </a:r>
            <a:endParaRPr lang="de-CH" dirty="0" smtClean="0"/>
          </a:p>
          <a:p>
            <a:r>
              <a:rPr lang="de-CH" dirty="0" err="1" smtClean="0"/>
              <a:t>Helper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</p:txBody>
      </p:sp>
      <p:pic>
        <p:nvPicPr>
          <p:cNvPr id="4" name="Bild 3" descr="Bildschirmfoto 2010-09-20 um 13.05.0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A9AFBD"/>
              </a:clrFrom>
              <a:clrTo>
                <a:srgbClr val="A9AFBD">
                  <a:alpha val="0"/>
                </a:srgbClr>
              </a:clrTo>
            </a:clrChange>
          </a:blip>
          <a:srcRect r="28181" b="22922"/>
          <a:stretch>
            <a:fillRect/>
          </a:stretch>
        </p:blipFill>
        <p:spPr>
          <a:xfrm>
            <a:off x="4137025" y="2255837"/>
            <a:ext cx="5627687" cy="38862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Modul 1</a:t>
            </a:r>
          </a:p>
          <a:p>
            <a:pPr lvl="1"/>
            <a:r>
              <a:rPr lang="de-CH" dirty="0" smtClean="0"/>
              <a:t>Projektplanung</a:t>
            </a:r>
          </a:p>
          <a:p>
            <a:pPr lvl="1"/>
            <a:r>
              <a:rPr lang="de-CH" dirty="0" smtClean="0"/>
              <a:t>HTML Prototyp (Single User)</a:t>
            </a:r>
          </a:p>
          <a:p>
            <a:r>
              <a:rPr lang="de-CH" dirty="0" smtClean="0"/>
              <a:t>Modul 2</a:t>
            </a:r>
          </a:p>
          <a:p>
            <a:pPr lvl="1"/>
            <a:r>
              <a:rPr lang="de-CH" dirty="0" smtClean="0"/>
              <a:t>Swing Prototyp (Single User)</a:t>
            </a:r>
          </a:p>
          <a:p>
            <a:r>
              <a:rPr lang="de-CH" dirty="0" smtClean="0"/>
              <a:t>Modul 3</a:t>
            </a:r>
          </a:p>
          <a:p>
            <a:pPr lvl="1"/>
            <a:r>
              <a:rPr lang="de-CH" dirty="0" smtClean="0"/>
              <a:t>JSF Weblösung (Multi User)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Prototyp / Stand </a:t>
            </a:r>
            <a:r>
              <a:rPr lang="de-CH" dirty="0" err="1" smtClean="0"/>
              <a:t>Alone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20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smtClean="0"/>
              <a:t>Auto</a:t>
            </a:r>
          </a:p>
          <a:p>
            <a:pPr lvl="1"/>
            <a:r>
              <a:rPr lang="fi-FI" dirty="0" err="1" smtClean="0"/>
              <a:t>Fussball</a:t>
            </a:r>
            <a:endParaRPr lang="fi-FI" dirty="0" smtClean="0"/>
          </a:p>
          <a:p>
            <a:pPr lvl="1"/>
            <a:r>
              <a:rPr lang="fi-FI" dirty="0" err="1" smtClean="0"/>
              <a:t>Ausgang</a:t>
            </a:r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David </a:t>
            </a:r>
            <a:r>
              <a:rPr lang="de-CH" dirty="0" err="1" smtClean="0"/>
              <a:t>Schwyter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Web-Lösung</a:t>
            </a:r>
            <a:endParaRPr lang="de-CH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2408237"/>
            <a:ext cx="8121649" cy="362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504031" y="5456237"/>
            <a:ext cx="4454027" cy="839964"/>
          </a:xfrm>
        </p:spPr>
        <p:txBody>
          <a:bodyPr/>
          <a:lstStyle/>
          <a:p>
            <a:r>
              <a:rPr lang="de-CH" dirty="0" smtClean="0"/>
              <a:t>Positiv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3"/>
          </p:nvPr>
        </p:nvSpPr>
        <p:spPr>
          <a:xfrm>
            <a:off x="5116512" y="5456237"/>
            <a:ext cx="4455776" cy="839964"/>
          </a:xfrm>
        </p:spPr>
        <p:txBody>
          <a:bodyPr/>
          <a:lstStyle/>
          <a:p>
            <a:r>
              <a:rPr lang="de-CH" dirty="0" smtClean="0"/>
              <a:t>Negativ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3864170"/>
          </a:xfrm>
        </p:spPr>
        <p:txBody>
          <a:bodyPr/>
          <a:lstStyle/>
          <a:p>
            <a:r>
              <a:rPr lang="de-CH" dirty="0" smtClean="0"/>
              <a:t>Stimmung</a:t>
            </a:r>
          </a:p>
          <a:p>
            <a:r>
              <a:rPr lang="de-CH" dirty="0" smtClean="0"/>
              <a:t>Lerneffekt</a:t>
            </a:r>
          </a:p>
          <a:p>
            <a:r>
              <a:rPr lang="de-CH" dirty="0" smtClean="0"/>
              <a:t>Lehrer</a:t>
            </a:r>
          </a:p>
          <a:p>
            <a:r>
              <a:rPr lang="de-CH" dirty="0" smtClean="0"/>
              <a:t>Neue Technologien gebraucht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3864170"/>
          </a:xfrm>
        </p:spPr>
        <p:txBody>
          <a:bodyPr/>
          <a:lstStyle/>
          <a:p>
            <a:r>
              <a:rPr lang="de-CH" dirty="0" smtClean="0"/>
              <a:t>Disziplin</a:t>
            </a:r>
          </a:p>
          <a:p>
            <a:r>
              <a:rPr lang="de-CH" dirty="0" smtClean="0"/>
              <a:t>Kommunikation</a:t>
            </a:r>
          </a:p>
          <a:p>
            <a:r>
              <a:rPr lang="de-CH" dirty="0" smtClean="0"/>
              <a:t>Mehr </a:t>
            </a:r>
            <a:r>
              <a:rPr lang="de-CH" dirty="0" smtClean="0"/>
              <a:t>Standardprodukte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12" y="1798637"/>
            <a:ext cx="5080000" cy="38100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rcRect t="29908"/>
          <a:stretch>
            <a:fillRect/>
          </a:stretch>
        </p:blipFill>
        <p:spPr>
          <a:xfrm>
            <a:off x="2220912" y="1646237"/>
            <a:ext cx="5806516" cy="410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029E-6 1.36641E-7 C 4.33029E-6 1.36641E-7 -0.23227 -0.00043 -0.23196 1.36641E-7 C -0.23164 0.00042 4.33029E-6 1.36641E-7 4.33029E-6 1.36641E-7 Z " pathEditMode="relative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534E-6 4.15388E-6 C -5.22534E-6 4.15388E-6 0.22691 4.15388E-6 0.22691 4.15388E-6 C 0.22691 4.15388E-6 -5.22534E-6 4.15388E-6 -5.22534E-6 4.15388E-6 Z " pathEditMode="relative" ptsTypes="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19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smtClean="0"/>
              <a:t>RC </a:t>
            </a:r>
            <a:r>
              <a:rPr lang="fi-FI" dirty="0" err="1" smtClean="0"/>
              <a:t>Hubschrauber</a:t>
            </a:r>
            <a:endParaRPr lang="fi-FI" dirty="0" smtClean="0"/>
          </a:p>
          <a:p>
            <a:pPr lvl="1"/>
            <a:r>
              <a:rPr lang="fi-FI" dirty="0" err="1" smtClean="0"/>
              <a:t>Webapplikationen</a:t>
            </a:r>
            <a:endParaRPr lang="fi-FI" dirty="0" smtClean="0"/>
          </a:p>
          <a:p>
            <a:pPr lvl="1"/>
            <a:r>
              <a:rPr lang="fi-FI" dirty="0" err="1" smtClean="0"/>
              <a:t>Neue</a:t>
            </a:r>
            <a:r>
              <a:rPr lang="fi-FI" dirty="0" smtClean="0"/>
              <a:t> </a:t>
            </a:r>
            <a:r>
              <a:rPr lang="fi-FI" dirty="0" err="1" smtClean="0"/>
              <a:t>Technologien</a:t>
            </a:r>
            <a:endParaRPr lang="fi-FI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Daniel Huber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19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err="1" smtClean="0"/>
              <a:t>Pfadi</a:t>
            </a:r>
            <a:endParaRPr lang="fi-FI" dirty="0" smtClean="0"/>
          </a:p>
          <a:p>
            <a:pPr lvl="1"/>
            <a:r>
              <a:rPr lang="fi-FI" dirty="0" err="1" smtClean="0"/>
              <a:t>Programmieren</a:t>
            </a:r>
            <a:endParaRPr lang="fi-FI" dirty="0" smtClean="0"/>
          </a:p>
          <a:p>
            <a:pPr lvl="1"/>
            <a:r>
              <a:rPr lang="fi-FI" dirty="0" smtClean="0"/>
              <a:t>Computer</a:t>
            </a:r>
          </a:p>
          <a:p>
            <a:pPr lvl="1"/>
            <a:endParaRPr lang="fi-FI" dirty="0" smtClean="0"/>
          </a:p>
          <a:p>
            <a:pPr lvl="0"/>
            <a:endParaRPr lang="fi-FI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Oliver </a:t>
            </a:r>
            <a:r>
              <a:rPr lang="de-CH" dirty="0" err="1" smtClean="0"/>
              <a:t>Köchli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19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err="1" smtClean="0"/>
              <a:t>Musik</a:t>
            </a:r>
            <a:endParaRPr lang="fi-FI" dirty="0" smtClean="0"/>
          </a:p>
          <a:p>
            <a:pPr lvl="1"/>
            <a:r>
              <a:rPr lang="fi-FI" dirty="0" smtClean="0"/>
              <a:t>PHP</a:t>
            </a:r>
          </a:p>
          <a:p>
            <a:pPr lvl="1"/>
            <a:r>
              <a:rPr lang="fi-FI" dirty="0" smtClean="0"/>
              <a:t>Java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Reto Hablützel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20 </a:t>
            </a:r>
            <a:r>
              <a:rPr lang="fi-FI" dirty="0" err="1" smtClean="0"/>
              <a:t>Jahre</a:t>
            </a:r>
            <a:endParaRPr lang="fi-FI" dirty="0" smtClean="0"/>
          </a:p>
          <a:p>
            <a:pPr lvl="0"/>
            <a:r>
              <a:rPr lang="fi-FI" dirty="0" err="1" smtClean="0"/>
              <a:t>Interessen</a:t>
            </a:r>
            <a:endParaRPr lang="fi-FI" dirty="0" smtClean="0"/>
          </a:p>
          <a:p>
            <a:pPr lvl="1"/>
            <a:r>
              <a:rPr lang="fi-FI" dirty="0" err="1" smtClean="0"/>
              <a:t>Fischen</a:t>
            </a:r>
            <a:endParaRPr lang="fi-FI" dirty="0" smtClean="0"/>
          </a:p>
          <a:p>
            <a:pPr lvl="1"/>
            <a:r>
              <a:rPr lang="fi-FI" dirty="0" smtClean="0"/>
              <a:t>BMX</a:t>
            </a:r>
          </a:p>
          <a:p>
            <a:pPr lvl="1"/>
            <a:r>
              <a:rPr lang="fi-FI" dirty="0" err="1" smtClean="0"/>
              <a:t>Filme</a:t>
            </a:r>
            <a:r>
              <a:rPr lang="fi-FI" dirty="0" smtClean="0"/>
              <a:t> / </a:t>
            </a:r>
            <a:r>
              <a:rPr lang="fi-FI" dirty="0" err="1" smtClean="0"/>
              <a:t>Serien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Fabio </a:t>
            </a:r>
            <a:r>
              <a:rPr lang="de-CH" dirty="0" err="1" smtClean="0"/>
              <a:t>Siverino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1326</Words>
  <Application>Microsoft Macintosh PowerPoint</Application>
  <PresentationFormat>Benutzerdefiniert</PresentationFormat>
  <Paragraphs>365</Paragraphs>
  <Slides>52</Slides>
  <Notes>30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Deimos</vt:lpstr>
      <vt:lpstr>Projekt „Converter“</vt:lpstr>
      <vt:lpstr>Inhalt</vt:lpstr>
      <vt:lpstr>Dominic Lüönd</vt:lpstr>
      <vt:lpstr>Marco von Moos</vt:lpstr>
      <vt:lpstr>David Schwyter</vt:lpstr>
      <vt:lpstr>Daniel Huber</vt:lpstr>
      <vt:lpstr>Oliver Köchli</vt:lpstr>
      <vt:lpstr>Reto Hablützel</vt:lpstr>
      <vt:lpstr>Fabio Siverino</vt:lpstr>
      <vt:lpstr>Matthias Schäfer</vt:lpstr>
      <vt:lpstr>Interne Ausbildung</vt:lpstr>
      <vt:lpstr>Erster Java Einsatz</vt:lpstr>
      <vt:lpstr>Zweiter Java Einsatz</vt:lpstr>
      <vt:lpstr>Santis Training AG</vt:lpstr>
      <vt:lpstr>Schule (BMS)</vt:lpstr>
      <vt:lpstr>Schule (ABU)</vt:lpstr>
      <vt:lpstr>Schule (Module)</vt:lpstr>
      <vt:lpstr>Module Überblick</vt:lpstr>
      <vt:lpstr>Betriebliche Module</vt:lpstr>
      <vt:lpstr>Projekt Converter</vt:lpstr>
      <vt:lpstr>Projekt Converter</vt:lpstr>
      <vt:lpstr>Vorgehen</vt:lpstr>
      <vt:lpstr>Eclipse / Java / SVN</vt:lpstr>
      <vt:lpstr>Java Allgemein</vt:lpstr>
      <vt:lpstr>Automatisches Ressourcen Management</vt:lpstr>
      <vt:lpstr>Strings in Switch-Konstrukt</vt:lpstr>
      <vt:lpstr>Language-Support für Collections</vt:lpstr>
      <vt:lpstr>JUnits</vt:lpstr>
      <vt:lpstr>Eclipse</vt:lpstr>
      <vt:lpstr>SVN (Subversion)</vt:lpstr>
      <vt:lpstr>Architektur</vt:lpstr>
      <vt:lpstr>Persistence Layer (JDBC/MySQL)</vt:lpstr>
      <vt:lpstr>Persistence Access</vt:lpstr>
      <vt:lpstr>Persistence Implementation</vt:lpstr>
      <vt:lpstr>Business Layer</vt:lpstr>
      <vt:lpstr>Schnittstellen</vt:lpstr>
      <vt:lpstr>Logik</vt:lpstr>
      <vt:lpstr>Beispiel</vt:lpstr>
      <vt:lpstr>Presentation Layer</vt:lpstr>
      <vt:lpstr>HTML 5</vt:lpstr>
      <vt:lpstr>HTML 5</vt:lpstr>
      <vt:lpstr>HTML 5 </vt:lpstr>
      <vt:lpstr>HTML 5</vt:lpstr>
      <vt:lpstr>HTML 5</vt:lpstr>
      <vt:lpstr>Java Server Faces</vt:lpstr>
      <vt:lpstr>Java Server Faces</vt:lpstr>
      <vt:lpstr>Java Server Faces</vt:lpstr>
      <vt:lpstr>Java Server Faces</vt:lpstr>
      <vt:lpstr>Prototyp / Stand Alone</vt:lpstr>
      <vt:lpstr>Web-Lösung</vt:lpstr>
      <vt:lpstr>Fazit</vt:lpstr>
      <vt:lpstr>Folie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Abschlusspräsentation</dc:title>
  <dc:creator>stupidSheep</dc:creator>
  <cp:lastModifiedBy>Daniel Huber</cp:lastModifiedBy>
  <cp:revision>200</cp:revision>
  <dcterms:created xsi:type="dcterms:W3CDTF">2010-09-24T04:51:27Z</dcterms:created>
  <dcterms:modified xsi:type="dcterms:W3CDTF">2010-09-24T04:52:08Z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